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59" autoAdjust="0"/>
    <p:restoredTop sz="94523" autoAdjust="0"/>
  </p:normalViewPr>
  <p:slideViewPr>
    <p:cSldViewPr snapToGrid="0">
      <p:cViewPr varScale="1">
        <p:scale>
          <a:sx n="99" d="100"/>
          <a:sy n="99" d="100"/>
        </p:scale>
        <p:origin x="1356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BBDE7-CAAF-4736-948F-D92006C04139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F0C8E-62CE-4799-8C6F-B2C0EBF1B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9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0C8E-62CE-4799-8C6F-B2C0EBF1B7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07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0C8E-62CE-4799-8C6F-B2C0EBF1B7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23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3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60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14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81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07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8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5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67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60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06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519C-7681-4496-9A34-7D3C764123B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B8FA-1A5A-427A-83CF-B3541AD4E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0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57250"/>
            <a:ext cx="4514850" cy="51435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展開サービス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4629150" y="857250"/>
            <a:ext cx="4514850" cy="5143500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7229475" y="1091045"/>
            <a:ext cx="1745673" cy="121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商材の写真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689425" y="4480803"/>
            <a:ext cx="4286250" cy="14431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500" dirty="0"/>
              <a:t>株式会社＊＊＊　</a:t>
            </a:r>
            <a:endParaRPr lang="en-US" altLang="ja-JP" sz="900" dirty="0"/>
          </a:p>
          <a:p>
            <a:r>
              <a:rPr lang="ja-JP" altLang="en-US" sz="1200" dirty="0"/>
              <a:t>　住所　＊＊＊＊＊＊＊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TEL</a:t>
            </a:r>
            <a:r>
              <a:rPr lang="ja-JP" altLang="en-US" sz="1200" dirty="0"/>
              <a:t>：＊＊＊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：＊＊＊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Mobil:</a:t>
            </a:r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Mail:</a:t>
            </a:r>
            <a:endParaRPr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88458" y="1265424"/>
            <a:ext cx="4371841" cy="97744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350" u="sng" dirty="0"/>
              <a:t>【</a:t>
            </a:r>
            <a:r>
              <a:rPr lang="ja-JP" altLang="en-US" sz="1350" u="sng" dirty="0"/>
              <a:t>限定＊＊社無料</a:t>
            </a:r>
            <a:r>
              <a:rPr lang="en-US" altLang="ja-JP" sz="1350" u="sng" dirty="0"/>
              <a:t>】</a:t>
            </a:r>
            <a:br>
              <a:rPr lang="en-US" altLang="ja-JP" sz="1350" u="sng" dirty="0"/>
            </a:br>
            <a:r>
              <a:rPr lang="ja-JP" altLang="en-US" sz="1400" kern="100" dirty="0">
                <a:solidFill>
                  <a:srgbClr val="002060"/>
                </a:solidFill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＊＊＊＊＊＊＊＊＊＊＊＊＊＊＊</a:t>
            </a:r>
            <a:endParaRPr lang="en-US" altLang="ja-JP" sz="1350" u="sng" dirty="0"/>
          </a:p>
          <a:p>
            <a:r>
              <a:rPr lang="ja-JP" altLang="en-US" sz="1050" dirty="0"/>
              <a:t>　・＊＊＊＊＊＊＊＊</a:t>
            </a:r>
            <a:endParaRPr lang="en-US" altLang="ja-JP" sz="1050" dirty="0"/>
          </a:p>
          <a:p>
            <a:r>
              <a:rPr lang="ja-JP" altLang="en-US" sz="1050" dirty="0"/>
              <a:t>　・＊＊＊＊＊＊＊＊＊＊＊＊＊</a:t>
            </a:r>
            <a:endParaRPr lang="en-US" altLang="ja-JP" sz="1050" dirty="0"/>
          </a:p>
          <a:p>
            <a:r>
              <a:rPr lang="ja-JP" altLang="en-US" sz="1050" dirty="0"/>
              <a:t>　・＊＊＊＊＊＊＊＊＊＊＊＊＊＊＊＊＊＊＊</a:t>
            </a:r>
            <a:endParaRPr lang="en-US" altLang="ja-JP" sz="1050" dirty="0"/>
          </a:p>
        </p:txBody>
      </p:sp>
      <p:sp>
        <p:nvSpPr>
          <p:cNvPr id="16" name="正方形/長方形 15"/>
          <p:cNvSpPr/>
          <p:nvPr/>
        </p:nvSpPr>
        <p:spPr>
          <a:xfrm>
            <a:off x="88458" y="3617079"/>
            <a:ext cx="4371841" cy="110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350" u="sng" dirty="0"/>
              <a:t>＊＊＊＊</a:t>
            </a:r>
            <a:endParaRPr lang="en-US" altLang="ja-JP" sz="1200" u="sng" dirty="0"/>
          </a:p>
          <a:p>
            <a:r>
              <a:rPr lang="ja-JP" altLang="en-US" sz="1200" dirty="0"/>
              <a:t>　</a:t>
            </a:r>
            <a:r>
              <a:rPr lang="ja-JP" altLang="en-US" sz="1050" dirty="0"/>
              <a:t>・＊＊＊＊＊＊＊＊＊＊</a:t>
            </a:r>
            <a:endParaRPr lang="en-US" altLang="ja-JP" sz="1050" dirty="0"/>
          </a:p>
          <a:p>
            <a:r>
              <a:rPr lang="ja-JP" altLang="en-US" sz="1050" dirty="0"/>
              <a:t>　・＊＊＊＊＊＊＊＊＊＊＊＊＊＊</a:t>
            </a:r>
            <a:endParaRPr lang="en-US" altLang="ja-JP" sz="1050" dirty="0"/>
          </a:p>
          <a:p>
            <a:r>
              <a:rPr lang="ja-JP" altLang="en-US" sz="1050" dirty="0"/>
              <a:t>　・＊＊＊＊＊＊＊＊＊＊＊＊＊＊＊＊＊＊＊</a:t>
            </a:r>
            <a:endParaRPr lang="en-US" altLang="ja-JP" sz="1050" dirty="0"/>
          </a:p>
          <a:p>
            <a:r>
              <a:rPr lang="ja-JP" altLang="en-US" sz="1050" dirty="0"/>
              <a:t>・＊＊＊＊＊＊＊＊＊＊＊＊＊＊＊＊＊＊＊</a:t>
            </a:r>
            <a:endParaRPr lang="en-US" altLang="ja-JP" sz="1050" dirty="0"/>
          </a:p>
          <a:p>
            <a:endParaRPr lang="en-US" altLang="ja-JP" sz="1050" dirty="0"/>
          </a:p>
        </p:txBody>
      </p:sp>
      <p:sp>
        <p:nvSpPr>
          <p:cNvPr id="17" name="正方形/長方形 16"/>
          <p:cNvSpPr/>
          <p:nvPr/>
        </p:nvSpPr>
        <p:spPr>
          <a:xfrm>
            <a:off x="104043" y="2363223"/>
            <a:ext cx="4371841" cy="11045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350" u="sng" dirty="0"/>
              <a:t>＊＊＊＊＊＊セミナー</a:t>
            </a:r>
            <a:endParaRPr lang="en-US" altLang="ja-JP" sz="1200" u="sng" dirty="0"/>
          </a:p>
          <a:p>
            <a:r>
              <a:rPr lang="ja-JP" altLang="en-US" sz="1050" dirty="0"/>
              <a:t>　・＊＊＊＊＊＊＊＊＊＊</a:t>
            </a:r>
            <a:endParaRPr lang="en-US" altLang="ja-JP" sz="1050" dirty="0"/>
          </a:p>
          <a:p>
            <a:r>
              <a:rPr lang="ja-JP" altLang="en-US" sz="1050" dirty="0"/>
              <a:t>　・＊＊＊＊＊＊＊＊＊＊＊＊＊＊</a:t>
            </a:r>
            <a:endParaRPr lang="en-US" altLang="ja-JP" sz="1050" dirty="0"/>
          </a:p>
          <a:p>
            <a:r>
              <a:rPr lang="ja-JP" altLang="en-US" sz="1050" dirty="0"/>
              <a:t>　・＊＊＊＊＊＊＊＊＊＊＊＊＊＊＊＊＊＊＊</a:t>
            </a:r>
            <a:endParaRPr lang="en-US" altLang="ja-JP" sz="1050" dirty="0"/>
          </a:p>
          <a:p>
            <a:r>
              <a:rPr lang="ja-JP" altLang="en-US" sz="1050" dirty="0"/>
              <a:t>・＊＊＊＊＊＊＊＊＊＊＊＊＊＊＊＊＊＊＊</a:t>
            </a:r>
            <a:endParaRPr lang="en-US" altLang="ja-JP" sz="1050" dirty="0"/>
          </a:p>
          <a:p>
            <a:endParaRPr lang="en-US" altLang="ja-JP" sz="1050" dirty="0"/>
          </a:p>
          <a:p>
            <a:endParaRPr lang="ja-JP" altLang="en-US" sz="1350" u="sng" dirty="0"/>
          </a:p>
        </p:txBody>
      </p:sp>
      <p:sp>
        <p:nvSpPr>
          <p:cNvPr id="20" name="正方形/長方形 19"/>
          <p:cNvSpPr/>
          <p:nvPr/>
        </p:nvSpPr>
        <p:spPr>
          <a:xfrm>
            <a:off x="4935682" y="1091045"/>
            <a:ext cx="1745673" cy="1012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ロゴ</a:t>
            </a:r>
            <a:endParaRPr lang="en-US" altLang="ja-JP" sz="135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97532" y="2343934"/>
            <a:ext cx="35219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○名未満の中小企業社長向け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42540" y="2632243"/>
            <a:ext cx="35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＊＊＊＊な＊＊＊で業績○倍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70888" y="3062149"/>
            <a:ext cx="35219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（肩書）＊＊＊＊＊＊＊＊＊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34008" y="3350459"/>
            <a:ext cx="35219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課長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42640" y="3555172"/>
            <a:ext cx="35219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/>
              <a:t>鈴木　一郎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73204" y="4181264"/>
            <a:ext cx="45790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たくさんのお客様が喜んでくれています。詳しくは中をご覧ください。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330657" y="5078961"/>
            <a:ext cx="1929538" cy="577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＊＊＊＊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330889" y="5082877"/>
            <a:ext cx="748966" cy="5424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b="1" dirty="0"/>
              <a:t>検索</a:t>
            </a:r>
          </a:p>
        </p:txBody>
      </p:sp>
      <p:sp>
        <p:nvSpPr>
          <p:cNvPr id="28" name="上矢印 27"/>
          <p:cNvSpPr/>
          <p:nvPr/>
        </p:nvSpPr>
        <p:spPr>
          <a:xfrm rot="19615967">
            <a:off x="3848047" y="5414270"/>
            <a:ext cx="333671" cy="3810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4" name="直線矢印コネクタ 3"/>
          <p:cNvCxnSpPr>
            <a:cxnSpLocks/>
            <a:stCxn id="5" idx="1"/>
          </p:cNvCxnSpPr>
          <p:nvPr/>
        </p:nvCxnSpPr>
        <p:spPr>
          <a:xfrm flipH="1">
            <a:off x="7229478" y="2166211"/>
            <a:ext cx="2135072" cy="3185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9364550" y="1704546"/>
            <a:ext cx="2379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rgbClr val="FF0000"/>
                </a:solidFill>
              </a:rPr>
              <a:t>だれがターゲットか？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≪ブースキャッチコピーを</a:t>
            </a:r>
            <a:br>
              <a:rPr lang="en-US" altLang="ja-JP" sz="1350" dirty="0">
                <a:solidFill>
                  <a:srgbClr val="FF0000"/>
                </a:solidFill>
              </a:rPr>
            </a:br>
            <a:r>
              <a:rPr lang="ja-JP" altLang="en-US" sz="1350" dirty="0">
                <a:solidFill>
                  <a:srgbClr val="FF0000"/>
                </a:solidFill>
              </a:rPr>
              <a:t>　ブラッシュアップして</a:t>
            </a:r>
            <a:br>
              <a:rPr lang="en-US" altLang="ja-JP" sz="1350" dirty="0">
                <a:solidFill>
                  <a:srgbClr val="FF0000"/>
                </a:solidFill>
              </a:rPr>
            </a:br>
            <a:r>
              <a:rPr lang="ja-JP" altLang="en-US" sz="1350" dirty="0">
                <a:solidFill>
                  <a:srgbClr val="FF0000"/>
                </a:solidFill>
              </a:rPr>
              <a:t>　そのまま流用）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flipH="1" flipV="1">
            <a:off x="8064749" y="2792477"/>
            <a:ext cx="1299802" cy="796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9328640" y="2606465"/>
            <a:ext cx="2964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rgbClr val="FF0000"/>
                </a:solidFill>
              </a:rPr>
              <a:t>キャッチコピー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≪ブースキャッチコピーを</a:t>
            </a:r>
            <a:br>
              <a:rPr lang="en-US" altLang="ja-JP" sz="1350" dirty="0">
                <a:solidFill>
                  <a:srgbClr val="FF0000"/>
                </a:solidFill>
              </a:rPr>
            </a:br>
            <a:r>
              <a:rPr lang="ja-JP" altLang="en-US" sz="1350" dirty="0">
                <a:solidFill>
                  <a:srgbClr val="FF0000"/>
                </a:solidFill>
              </a:rPr>
              <a:t>　ブラッシュアップしてそのまま流用）</a:t>
            </a:r>
          </a:p>
          <a:p>
            <a:endParaRPr lang="ja-JP" altLang="en-US" sz="1350" dirty="0">
              <a:solidFill>
                <a:srgbClr val="FF0000"/>
              </a:solidFill>
            </a:endParaRPr>
          </a:p>
        </p:txBody>
      </p:sp>
      <p:cxnSp>
        <p:nvCxnSpPr>
          <p:cNvPr id="31" name="直線矢印コネクタ 30"/>
          <p:cNvCxnSpPr>
            <a:cxnSpLocks/>
            <a:stCxn id="24" idx="3"/>
          </p:cNvCxnSpPr>
          <p:nvPr/>
        </p:nvCxnSpPr>
        <p:spPr>
          <a:xfrm flipH="1" flipV="1">
            <a:off x="7264650" y="3223300"/>
            <a:ext cx="2099900" cy="5857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9442940" y="3659386"/>
            <a:ext cx="129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rgbClr val="FF0000"/>
                </a:solidFill>
              </a:rPr>
              <a:t>肩書</a:t>
            </a: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493" y="1514386"/>
            <a:ext cx="391243" cy="441188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 rot="21225360">
            <a:off x="3516861" y="1812531"/>
            <a:ext cx="10019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srgbClr val="FF0000"/>
                </a:solidFill>
              </a:rPr>
              <a:t>まずはコチラ</a:t>
            </a:r>
            <a:r>
              <a:rPr lang="ja-JP" altLang="en-US" sz="1350" dirty="0">
                <a:solidFill>
                  <a:srgbClr val="FF0000"/>
                </a:solidFill>
              </a:rPr>
              <a:t>！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1250814" y="2266195"/>
            <a:ext cx="1211848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</a:rPr>
              <a:t>【</a:t>
            </a:r>
            <a:r>
              <a:rPr lang="ja-JP" altLang="en-US" sz="1350" dirty="0">
                <a:solidFill>
                  <a:srgbClr val="FF0000"/>
                </a:solidFill>
              </a:rPr>
              <a:t>行動要請</a:t>
            </a:r>
            <a:r>
              <a:rPr lang="en-US" altLang="ja-JP" sz="1350" dirty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350" dirty="0">
                <a:solidFill>
                  <a:srgbClr val="FF0000"/>
                </a:solidFill>
              </a:rPr>
              <a:t>一番上に、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見込客が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行動しやすい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無料特典企画を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≪全体課題≫</a:t>
            </a:r>
            <a:endParaRPr lang="en-US" altLang="ja-JP" sz="1350" dirty="0">
              <a:solidFill>
                <a:srgbClr val="FF0000"/>
              </a:solidFill>
            </a:endParaRPr>
          </a:p>
          <a:p>
            <a:endParaRPr lang="en-US" altLang="ja-JP" sz="1350" dirty="0">
              <a:solidFill>
                <a:srgbClr val="FF0000"/>
              </a:solidFill>
            </a:endParaRPr>
          </a:p>
          <a:p>
            <a:endParaRPr lang="ja-JP" altLang="en-US" sz="1350" dirty="0">
              <a:solidFill>
                <a:srgbClr val="FF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-330653" y="1770406"/>
            <a:ext cx="551089" cy="3843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-1721271" y="5858858"/>
            <a:ext cx="12118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rgbClr val="FF0000"/>
                </a:solidFill>
              </a:rPr>
              <a:t>無料特典企画が表示される検索ワードを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≪全体課題≫</a:t>
            </a:r>
            <a:endParaRPr lang="en-US" altLang="ja-JP" sz="1350" dirty="0">
              <a:solidFill>
                <a:srgbClr val="FF0000"/>
              </a:solidFill>
            </a:endParaRPr>
          </a:p>
          <a:p>
            <a:endParaRPr lang="ja-JP" altLang="en-US" sz="1350" dirty="0">
              <a:solidFill>
                <a:srgbClr val="FF0000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-439299" y="5452533"/>
            <a:ext cx="2223618" cy="5365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92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0" y="857250"/>
            <a:ext cx="4514850" cy="3061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プロフィール</a:t>
            </a:r>
            <a:r>
              <a:rPr lang="en-US" altLang="ja-JP" dirty="0"/>
              <a:t>】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4812851" y="918484"/>
            <a:ext cx="4514850" cy="3551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＊＊＊のための〇つのポイント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4" name="コンテンツ プレースホルダー 5"/>
          <p:cNvSpPr txBox="1">
            <a:spLocks/>
          </p:cNvSpPr>
          <p:nvPr/>
        </p:nvSpPr>
        <p:spPr>
          <a:xfrm>
            <a:off x="0" y="1163410"/>
            <a:ext cx="4514850" cy="39188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75" dirty="0"/>
              <a:t>　</a:t>
            </a:r>
            <a:r>
              <a:rPr lang="ja-JP" altLang="en-US" sz="1200" dirty="0"/>
              <a:t>＊＊＊＊＊＊＊＊＊＊＊＊＊＊＊＊＊＊＊＊＊＊＊＊＊＊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　</a:t>
            </a:r>
            <a:r>
              <a:rPr lang="en-US" altLang="ja-JP" sz="1200" dirty="0"/>
              <a:t>※</a:t>
            </a:r>
            <a:r>
              <a:rPr lang="ja-JP" altLang="en-US" sz="1200" dirty="0"/>
              <a:t>名刺を発注する際は</a:t>
            </a:r>
            <a:br>
              <a:rPr lang="en-US" altLang="ja-JP" sz="1200" dirty="0"/>
            </a:br>
            <a:r>
              <a:rPr lang="ja-JP" altLang="en-US" sz="1200" dirty="0"/>
              <a:t>　　　ここに、</a:t>
            </a:r>
            <a:br>
              <a:rPr lang="en-US" altLang="ja-JP" sz="1200" dirty="0"/>
            </a:br>
            <a:r>
              <a:rPr lang="ja-JP" altLang="en-US" sz="1200" dirty="0"/>
              <a:t>　　　第２講で作成した個人プロフィールを</a:t>
            </a:r>
            <a:br>
              <a:rPr lang="en-US" altLang="ja-JP" sz="1200" dirty="0"/>
            </a:br>
            <a:r>
              <a:rPr lang="ja-JP" altLang="en-US" sz="1200" dirty="0"/>
              <a:t>　　　貼り付けてください。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　　（３００～５００文字程度）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＊＊＊＊＊＊＊＊＊＊＊＊＊＊＊＊＊＊＊＊＊＊＊＊＊＊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endParaRPr lang="en-US" altLang="ja-JP" sz="1200" dirty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2100" dirty="0"/>
          </a:p>
        </p:txBody>
      </p:sp>
      <p:sp>
        <p:nvSpPr>
          <p:cNvPr id="15" name="コンテンツ プレースホルダー 5"/>
          <p:cNvSpPr txBox="1">
            <a:spLocks/>
          </p:cNvSpPr>
          <p:nvPr/>
        </p:nvSpPr>
        <p:spPr>
          <a:xfrm>
            <a:off x="77562" y="5282299"/>
            <a:ext cx="4514850" cy="65722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/>
              <a:t>【</a:t>
            </a:r>
            <a:r>
              <a:rPr lang="ja-JP" altLang="en-US" sz="2100" dirty="0"/>
              <a:t>趣味</a:t>
            </a:r>
            <a:r>
              <a:rPr lang="en-US" altLang="ja-JP" sz="2100" dirty="0"/>
              <a:t>】</a:t>
            </a:r>
            <a:r>
              <a:rPr lang="ja-JP" altLang="en-US" sz="2100" dirty="0"/>
              <a:t>＊＊＊</a:t>
            </a:r>
            <a:endParaRPr lang="en-US" altLang="ja-JP" sz="1200" dirty="0"/>
          </a:p>
          <a:p>
            <a:pPr marL="0" indent="0">
              <a:buNone/>
            </a:pPr>
            <a:r>
              <a:rPr lang="en-US" altLang="ja-JP" sz="2100" dirty="0"/>
              <a:t>【</a:t>
            </a:r>
            <a:r>
              <a:rPr lang="ja-JP" altLang="en-US" sz="2100" dirty="0"/>
              <a:t>信念</a:t>
            </a:r>
            <a:r>
              <a:rPr lang="en-US" altLang="ja-JP" sz="2100" dirty="0"/>
              <a:t>】</a:t>
            </a:r>
            <a:r>
              <a:rPr lang="ja-JP" altLang="en-US" sz="2100" dirty="0"/>
              <a:t>＊＊＊</a:t>
            </a:r>
            <a:endParaRPr lang="en-US" altLang="ja-JP" sz="1200" dirty="0"/>
          </a:p>
        </p:txBody>
      </p:sp>
      <p:sp>
        <p:nvSpPr>
          <p:cNvPr id="3" name="円/楕円 2"/>
          <p:cNvSpPr/>
          <p:nvPr/>
        </p:nvSpPr>
        <p:spPr>
          <a:xfrm>
            <a:off x="5106761" y="1224642"/>
            <a:ext cx="900503" cy="881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あああ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7743826" y="1216476"/>
            <a:ext cx="900503" cy="881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いいい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6413047" y="2028821"/>
            <a:ext cx="900503" cy="881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ううう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5123087" y="2539089"/>
            <a:ext cx="900503" cy="881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え</a:t>
            </a:r>
            <a:r>
              <a:rPr lang="ja-JP" altLang="en-US" sz="1350" dirty="0" err="1"/>
              <a:t>ええ</a:t>
            </a:r>
            <a:endParaRPr lang="ja-JP" altLang="en-US" sz="1350" dirty="0"/>
          </a:p>
        </p:txBody>
      </p:sp>
      <p:sp>
        <p:nvSpPr>
          <p:cNvPr id="21" name="円/楕円 20"/>
          <p:cNvSpPr/>
          <p:nvPr/>
        </p:nvSpPr>
        <p:spPr>
          <a:xfrm>
            <a:off x="7760152" y="2530923"/>
            <a:ext cx="900503" cy="881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おおお</a:t>
            </a:r>
          </a:p>
        </p:txBody>
      </p:sp>
      <p:sp>
        <p:nvSpPr>
          <p:cNvPr id="22" name="コンテンツ プレースホルダー 6"/>
          <p:cNvSpPr txBox="1">
            <a:spLocks/>
          </p:cNvSpPr>
          <p:nvPr/>
        </p:nvSpPr>
        <p:spPr>
          <a:xfrm>
            <a:off x="4837344" y="3590234"/>
            <a:ext cx="3831479" cy="35514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950" dirty="0"/>
              <a:t>【</a:t>
            </a:r>
            <a:r>
              <a:rPr lang="ja-JP" altLang="en-US" sz="1950" dirty="0"/>
              <a:t>顧客の声（ごく一部</a:t>
            </a:r>
            <a:r>
              <a:rPr lang="en-US" altLang="ja-JP" sz="1950" dirty="0"/>
              <a:t>】</a:t>
            </a:r>
          </a:p>
          <a:p>
            <a:pPr marL="0" indent="0">
              <a:buNone/>
            </a:pPr>
            <a:endParaRPr lang="en-US" altLang="ja-JP" sz="1950" dirty="0"/>
          </a:p>
          <a:p>
            <a:pPr marL="0" indent="0">
              <a:buNone/>
            </a:pPr>
            <a:endParaRPr lang="ja-JP" altLang="en-US" sz="1950" dirty="0"/>
          </a:p>
        </p:txBody>
      </p:sp>
      <p:sp>
        <p:nvSpPr>
          <p:cNvPr id="23" name="コンテンツ プレースホルダー 5"/>
          <p:cNvSpPr txBox="1">
            <a:spLocks/>
          </p:cNvSpPr>
          <p:nvPr/>
        </p:nvSpPr>
        <p:spPr>
          <a:xfrm>
            <a:off x="4812851" y="4014771"/>
            <a:ext cx="4514850" cy="1924752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125" dirty="0"/>
              <a:t>☑離職率が１２ポイントも下がりみんないきいきとしています。</a:t>
            </a:r>
            <a:br>
              <a:rPr lang="en-US" altLang="ja-JP" sz="1125" dirty="0"/>
            </a:br>
            <a:r>
              <a:rPr lang="ja-JP" altLang="en-US" sz="1125" dirty="0"/>
              <a:t>　　　　　　　　　　　　　　　　　　　　　　　　　　　　　　　　（商業印刷）</a:t>
            </a:r>
            <a:endParaRPr lang="en-US" altLang="ja-JP" sz="1125" dirty="0"/>
          </a:p>
          <a:p>
            <a:pPr marL="0" indent="0">
              <a:buNone/>
            </a:pPr>
            <a:r>
              <a:rPr lang="ja-JP" altLang="en-US" sz="1125" dirty="0"/>
              <a:t>☑＊＊＊＊＊＊＊＊＊＊＊＊＊＊＊＊＊＊＊＊＊＊＊＊＊</a:t>
            </a:r>
            <a:br>
              <a:rPr lang="en-US" altLang="ja-JP" sz="1125" dirty="0"/>
            </a:br>
            <a:r>
              <a:rPr lang="ja-JP" altLang="en-US" sz="1125" dirty="0"/>
              <a:t>　　　　　　　　　　　　　　　　　　　　　　　　　　　　　　　　（　　　　　業）</a:t>
            </a:r>
            <a:endParaRPr lang="en-US" altLang="ja-JP" sz="1125" dirty="0"/>
          </a:p>
          <a:p>
            <a:pPr marL="0" indent="0">
              <a:buNone/>
            </a:pPr>
            <a:r>
              <a:rPr lang="ja-JP" altLang="en-US" sz="1125" dirty="0"/>
              <a:t>☑＊＊＊＊＊＊＊＊＊＊＊＊＊＊＊＊＊＊＊＊＊＊＊＊＊</a:t>
            </a:r>
            <a:endParaRPr lang="en-US" altLang="ja-JP" sz="1125" dirty="0"/>
          </a:p>
          <a:p>
            <a:pPr marL="0" indent="0">
              <a:buNone/>
            </a:pPr>
            <a:r>
              <a:rPr lang="ja-JP" altLang="en-US" sz="1125" dirty="0"/>
              <a:t>　　　　　　　　　　　　　　　　　　　　　　　　　　　　　　　（　　　　　　業）</a:t>
            </a:r>
            <a:endParaRPr lang="en-US" altLang="ja-JP" sz="1125" dirty="0"/>
          </a:p>
          <a:p>
            <a:pPr marL="0" indent="0">
              <a:buNone/>
            </a:pPr>
            <a:r>
              <a:rPr lang="ja-JP" altLang="en-US" sz="1200" dirty="0"/>
              <a:t>☑＊＊＊＊＊＊＊＊＊＊＊＊＊＊＊＊＊＊＊＊＊＊＊＊＊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　　　　　　　　　　　　　　　　　　　　　　　　　　　　（　　　　　　業）</a:t>
            </a:r>
            <a:endParaRPr lang="en-US" altLang="ja-JP" sz="1350" dirty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2100" dirty="0"/>
          </a:p>
        </p:txBody>
      </p:sp>
      <p:cxnSp>
        <p:nvCxnSpPr>
          <p:cNvPr id="24" name="直線矢印コネクタ 23"/>
          <p:cNvCxnSpPr/>
          <p:nvPr/>
        </p:nvCxnSpPr>
        <p:spPr>
          <a:xfrm flipH="1" flipV="1">
            <a:off x="8486033" y="2167610"/>
            <a:ext cx="878517" cy="108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9328640" y="2161670"/>
            <a:ext cx="16809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</a:rPr>
              <a:t>【</a:t>
            </a:r>
            <a:r>
              <a:rPr lang="ja-JP" altLang="en-US" sz="1350" dirty="0">
                <a:solidFill>
                  <a:srgbClr val="FF0000"/>
                </a:solidFill>
              </a:rPr>
              <a:t>不安の解消</a:t>
            </a:r>
            <a:r>
              <a:rPr lang="en-US" altLang="ja-JP" sz="1350" dirty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350" dirty="0">
                <a:solidFill>
                  <a:srgbClr val="FF0000"/>
                </a:solidFill>
              </a:rPr>
              <a:t>・ノウハウの図解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・選ばれる理由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・メリット　など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≪全体課題≫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7375489" y="3818221"/>
            <a:ext cx="1989062" cy="157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9328640" y="3906587"/>
            <a:ext cx="16809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</a:rPr>
              <a:t>【</a:t>
            </a:r>
            <a:r>
              <a:rPr lang="ja-JP" altLang="en-US" sz="1350" dirty="0">
                <a:solidFill>
                  <a:srgbClr val="FF0000"/>
                </a:solidFill>
              </a:rPr>
              <a:t>購入後のイメージ</a:t>
            </a:r>
            <a:r>
              <a:rPr lang="en-US" altLang="ja-JP" sz="1350" dirty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350" dirty="0">
                <a:solidFill>
                  <a:srgbClr val="FF0000"/>
                </a:solidFill>
              </a:rPr>
              <a:t>・実績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・顧客の声　など</a:t>
            </a:r>
            <a:endParaRPr lang="en-US" altLang="ja-JP" sz="1350" dirty="0">
              <a:solidFill>
                <a:srgbClr val="FF0000"/>
              </a:solidFill>
            </a:endParaRPr>
          </a:p>
          <a:p>
            <a:r>
              <a:rPr lang="ja-JP" altLang="en-US" sz="1350" dirty="0">
                <a:solidFill>
                  <a:srgbClr val="FF0000"/>
                </a:solidFill>
              </a:rPr>
              <a:t>≪全体課題≫</a:t>
            </a:r>
            <a:endParaRPr lang="en-US" altLang="ja-JP" sz="1350" dirty="0">
              <a:solidFill>
                <a:srgbClr val="FF0000"/>
              </a:solidFill>
            </a:endParaRPr>
          </a:p>
          <a:p>
            <a:endParaRPr lang="ja-JP" altLang="en-US" sz="135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1789548" y="2374500"/>
            <a:ext cx="1680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rgbClr val="FF0000"/>
                </a:solidFill>
              </a:rPr>
              <a:t>第２講の課題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-591911" y="1916533"/>
            <a:ext cx="831411" cy="4426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-1866408" y="5632257"/>
            <a:ext cx="1680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>
                <a:solidFill>
                  <a:srgbClr val="FF0000"/>
                </a:solidFill>
              </a:rPr>
              <a:t>共感される信念を</a:t>
            </a:r>
            <a:endParaRPr lang="en-US" altLang="ja-JP" sz="1350" dirty="0">
              <a:solidFill>
                <a:srgbClr val="FF0000"/>
              </a:solidFill>
            </a:endParaRPr>
          </a:p>
        </p:txBody>
      </p:sp>
      <p:cxnSp>
        <p:nvCxnSpPr>
          <p:cNvPr id="30" name="直線矢印コネクタ 29"/>
          <p:cNvCxnSpPr>
            <a:cxnSpLocks/>
            <a:endCxn id="15" idx="1"/>
          </p:cNvCxnSpPr>
          <p:nvPr/>
        </p:nvCxnSpPr>
        <p:spPr>
          <a:xfrm>
            <a:off x="-1025958" y="5610759"/>
            <a:ext cx="1103520" cy="1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BA11A78-068A-4AC6-924A-3FD06E7E630D}"/>
              </a:ext>
            </a:extLst>
          </p:cNvPr>
          <p:cNvSpPr/>
          <p:nvPr/>
        </p:nvSpPr>
        <p:spPr>
          <a:xfrm>
            <a:off x="3510951" y="909890"/>
            <a:ext cx="1061049" cy="121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ご自身の写真</a:t>
            </a:r>
            <a:endParaRPr lang="en-US" altLang="ja-JP" sz="1350" dirty="0"/>
          </a:p>
        </p:txBody>
      </p:sp>
    </p:spTree>
    <p:extLst>
      <p:ext uri="{BB962C8B-B14F-4D97-AF65-F5344CB8AC3E}">
        <p14:creationId xmlns:p14="http://schemas.microsoft.com/office/powerpoint/2010/main" val="394767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798</Words>
  <Application>Microsoft Office PowerPoint</Application>
  <PresentationFormat>画面に合わせる (4:3)</PresentationFormat>
  <Paragraphs>89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和田拓巳</dc:creator>
  <cp:lastModifiedBy>清永 健一</cp:lastModifiedBy>
  <cp:revision>49</cp:revision>
  <dcterms:created xsi:type="dcterms:W3CDTF">2014-07-25T06:52:31Z</dcterms:created>
  <dcterms:modified xsi:type="dcterms:W3CDTF">2020-07-09T03:46:59Z</dcterms:modified>
</cp:coreProperties>
</file>