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17"/>
  </p:notesMasterIdLst>
  <p:sldIdLst>
    <p:sldId id="2142" r:id="rId2"/>
    <p:sldId id="2125" r:id="rId3"/>
    <p:sldId id="2143" r:id="rId4"/>
    <p:sldId id="2144" r:id="rId5"/>
    <p:sldId id="2145" r:id="rId6"/>
    <p:sldId id="2146" r:id="rId7"/>
    <p:sldId id="2147" r:id="rId8"/>
    <p:sldId id="2148" r:id="rId9"/>
    <p:sldId id="2149" r:id="rId10"/>
    <p:sldId id="2150" r:id="rId11"/>
    <p:sldId id="2151" r:id="rId12"/>
    <p:sldId id="2152" r:id="rId13"/>
    <p:sldId id="2153" r:id="rId14"/>
    <p:sldId id="2154" r:id="rId15"/>
    <p:sldId id="2155" r:id="rId1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992" autoAdjust="0"/>
  </p:normalViewPr>
  <p:slideViewPr>
    <p:cSldViewPr snapToGrid="0" showGuides="1">
      <p:cViewPr>
        <p:scale>
          <a:sx n="51" d="100"/>
          <a:sy n="51" d="100"/>
        </p:scale>
        <p:origin x="1662" y="17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106947-0DD0-4DD4-8A25-4817315930FA}" type="datetimeFigureOut">
              <a:rPr kumimoji="1" lang="ja-JP" altLang="en-US" smtClean="0"/>
              <a:t>2021/8/30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A32558-1AA8-489D-AA8F-9A41EE60C7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6041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qaa_ty4qXo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曲には著作権があります。購入せずに利用すると罰せられますので、</a:t>
            </a:r>
            <a:endParaRPr kumimoji="1" lang="en-US" altLang="ja-JP" dirty="0"/>
          </a:p>
          <a:p>
            <a:r>
              <a:rPr kumimoji="1" lang="en-US" altLang="ja-JP" dirty="0"/>
              <a:t>https://www.nash.jp/fum/search/detail/NSK-V706-15</a:t>
            </a:r>
          </a:p>
          <a:p>
            <a:r>
              <a:rPr kumimoji="1" lang="ja-JP" altLang="en-US" dirty="0"/>
              <a:t>からご購入下さい。（</a:t>
            </a:r>
            <a:r>
              <a:rPr kumimoji="1" lang="en-US" altLang="ja-JP" dirty="0"/>
              <a:t>3,300</a:t>
            </a:r>
            <a:r>
              <a:rPr kumimoji="1" lang="ja-JP" altLang="en-US" dirty="0"/>
              <a:t>円（税別）です）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画像や写真は使用しているものはすべてフリー素材です。御社に合うものに必要に応じて変更ください。</a:t>
            </a:r>
            <a:endParaRPr kumimoji="1" lang="en-US" altLang="ja-JP" dirty="0"/>
          </a:p>
          <a:p>
            <a:r>
              <a:rPr kumimoji="1" lang="ja-JP" altLang="en-US" dirty="0"/>
              <a:t>写真のフリー素材は、</a:t>
            </a:r>
            <a:endParaRPr kumimoji="1" lang="en-US" altLang="ja-JP" dirty="0"/>
          </a:p>
          <a:p>
            <a:r>
              <a:rPr kumimoji="1" lang="en-US" altLang="ja-JP" dirty="0"/>
              <a:t>https://o-dan.net/ja/</a:t>
            </a:r>
          </a:p>
          <a:p>
            <a:r>
              <a:rPr kumimoji="1" lang="ja-JP" altLang="en-US" dirty="0"/>
              <a:t>がおすすめです。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文字は、御社のビジョンに合うように打ち換えてください。</a:t>
            </a:r>
            <a:endParaRPr kumimoji="1" lang="en-US" altLang="ja-JP" dirty="0"/>
          </a:p>
          <a:p>
            <a:r>
              <a:rPr kumimoji="1" lang="ja-JP" altLang="en-US" dirty="0"/>
              <a:t>同じくらいの文字数にしておくと、メロディとあわせやすいです。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動画の撮り方は、</a:t>
            </a:r>
            <a:endParaRPr kumimoji="1" lang="en-US" altLang="ja-JP" dirty="0"/>
          </a:p>
          <a:p>
            <a:r>
              <a:rPr lang="en-US" altLang="ja-JP" b="0" i="0" u="none" strike="noStrike" dirty="0">
                <a:effectLst/>
                <a:latin typeface="Roboto"/>
                <a:hlinkClick r:id="rId3"/>
              </a:rPr>
              <a:t>https://youtu.be/yqaa_ty4qXo</a:t>
            </a:r>
            <a:endParaRPr kumimoji="1" lang="en-US" altLang="ja-JP" b="0" i="0" u="none" strike="noStrike" dirty="0">
              <a:effectLst/>
              <a:latin typeface="Roboto"/>
            </a:endParaRPr>
          </a:p>
          <a:p>
            <a:r>
              <a:rPr kumimoji="1" lang="ja-JP" altLang="en-US" b="0" i="0" u="none" strike="noStrike" dirty="0">
                <a:effectLst/>
                <a:latin typeface="Roboto"/>
              </a:rPr>
              <a:t>をご覧ください。</a:t>
            </a:r>
            <a:endParaRPr kumimoji="1" lang="en-US" altLang="ja-JP" b="0" i="0" u="none" strike="noStrike" dirty="0">
              <a:effectLst/>
              <a:latin typeface="Roboto"/>
            </a:endParaRPr>
          </a:p>
          <a:p>
            <a:endParaRPr kumimoji="1" lang="en-US" altLang="ja-JP" b="0" i="0" u="none" strike="noStrike" dirty="0">
              <a:effectLst/>
              <a:latin typeface="Roboto"/>
            </a:endParaRPr>
          </a:p>
          <a:p>
            <a:r>
              <a:rPr kumimoji="1" lang="ja-JP" altLang="en-US" b="0" i="0" u="none" strike="noStrike" dirty="0">
                <a:effectLst/>
                <a:latin typeface="Roboto"/>
              </a:rPr>
              <a:t>撮影の際は、</a:t>
            </a:r>
            <a:r>
              <a:rPr kumimoji="1" lang="en-US" altLang="ja-JP" b="0" i="0" u="none" strike="noStrike" dirty="0">
                <a:effectLst/>
                <a:latin typeface="Roboto"/>
              </a:rPr>
              <a:t>PC</a:t>
            </a:r>
            <a:r>
              <a:rPr kumimoji="1" lang="ja-JP" altLang="en-US" b="0" i="0" u="none" strike="noStrike" dirty="0">
                <a:effectLst/>
                <a:latin typeface="Roboto"/>
              </a:rPr>
              <a:t>からの音をマイクが拾わないように、イヤホンで聞いて、</a:t>
            </a:r>
            <a:endParaRPr kumimoji="1" lang="en-US" altLang="ja-JP" b="0" i="0" u="none" strike="noStrike" dirty="0">
              <a:effectLst/>
              <a:latin typeface="Roboto"/>
            </a:endParaRPr>
          </a:p>
          <a:p>
            <a:r>
              <a:rPr kumimoji="1" lang="ja-JP" altLang="en-US"/>
              <a:t>動画を撮った後、音楽をかぶせるのがよいと思います。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32558-1AA8-489D-AA8F-9A41EE60C7C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284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32558-1AA8-489D-AA8F-9A41EE60C7C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726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32558-1AA8-489D-AA8F-9A41EE60C7C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150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32558-1AA8-489D-AA8F-9A41EE60C7C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493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32558-1AA8-489D-AA8F-9A41EE60C7C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088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32558-1AA8-489D-AA8F-9A41EE60C7C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3519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32558-1AA8-489D-AA8F-9A41EE60C7C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931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32558-1AA8-489D-AA8F-9A41EE60C7C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081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32558-1AA8-489D-AA8F-9A41EE60C7C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809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32558-1AA8-489D-AA8F-9A41EE60C7C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042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32558-1AA8-489D-AA8F-9A41EE60C7C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930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32558-1AA8-489D-AA8F-9A41EE60C7C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720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32558-1AA8-489D-AA8F-9A41EE60C7C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575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32558-1AA8-489D-AA8F-9A41EE60C7C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421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32558-1AA8-489D-AA8F-9A41EE60C7C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755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5" indent="0" algn="ctr">
              <a:buNone/>
              <a:defRPr sz="1800"/>
            </a:lvl3pPr>
            <a:lvl4pPr marL="1371669" indent="0" algn="ctr">
              <a:buNone/>
              <a:defRPr sz="1601"/>
            </a:lvl4pPr>
            <a:lvl5pPr marL="1828892" indent="0" algn="ctr">
              <a:buNone/>
              <a:defRPr sz="1601"/>
            </a:lvl5pPr>
            <a:lvl6pPr marL="2286114" indent="0" algn="ctr">
              <a:buNone/>
              <a:defRPr sz="1601"/>
            </a:lvl6pPr>
            <a:lvl7pPr marL="2743337" indent="0" algn="ctr">
              <a:buNone/>
              <a:defRPr sz="1601"/>
            </a:lvl7pPr>
            <a:lvl8pPr marL="3200561" indent="0" algn="ctr">
              <a:buNone/>
              <a:defRPr sz="1601"/>
            </a:lvl8pPr>
            <a:lvl9pPr marL="3657783" indent="0" algn="ctr">
              <a:buNone/>
              <a:defRPr sz="1601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37BE1-C1C0-4878-AACC-9F62CA3AAF73}" type="datetimeFigureOut">
              <a:rPr kumimoji="1" lang="ja-JP" altLang="en-US" smtClean="0"/>
              <a:t>2021/8/30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B9133-4271-47DE-8606-BBE18F9F08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950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37BE1-C1C0-4878-AACC-9F62CA3AAF73}" type="datetimeFigureOut">
              <a:rPr kumimoji="1" lang="ja-JP" altLang="en-US" smtClean="0"/>
              <a:t>2021/8/30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B9133-4271-47DE-8606-BBE18F9F08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3309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9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37BE1-C1C0-4878-AACC-9F62CA3AAF73}" type="datetimeFigureOut">
              <a:rPr kumimoji="1" lang="ja-JP" altLang="en-US" smtClean="0"/>
              <a:t>2021/8/30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B9133-4271-47DE-8606-BBE18F9F08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9098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37BE1-C1C0-4878-AACC-9F62CA3AAF73}" type="datetimeFigureOut">
              <a:rPr kumimoji="1" lang="ja-JP" altLang="en-US" smtClean="0"/>
              <a:t>2021/8/30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B9133-4271-47DE-8606-BBE18F9F08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7659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37BE1-C1C0-4878-AACC-9F62CA3AAF73}" type="datetimeFigureOut">
              <a:rPr kumimoji="1" lang="ja-JP" altLang="en-US" smtClean="0"/>
              <a:t>2021/8/30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B9133-4271-47DE-8606-BBE18F9F08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7831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37BE1-C1C0-4878-AACC-9F62CA3AAF73}" type="datetimeFigureOut">
              <a:rPr kumimoji="1" lang="ja-JP" altLang="en-US" smtClean="0"/>
              <a:t>2021/8/30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B9133-4271-47DE-8606-BBE18F9F08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3477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4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8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9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9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37BE1-C1C0-4878-AACC-9F62CA3AAF73}" type="datetimeFigureOut">
              <a:rPr kumimoji="1" lang="ja-JP" altLang="en-US" smtClean="0"/>
              <a:t>2021/8/30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B9133-4271-47DE-8606-BBE18F9F08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2684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37BE1-C1C0-4878-AACC-9F62CA3AAF73}" type="datetimeFigureOut">
              <a:rPr kumimoji="1" lang="ja-JP" altLang="en-US" smtClean="0"/>
              <a:t>2021/8/30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B9133-4271-47DE-8606-BBE18F9F08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0947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37BE1-C1C0-4878-AACC-9F62CA3AAF73}" type="datetimeFigureOut">
              <a:rPr kumimoji="1" lang="ja-JP" altLang="en-US" smtClean="0"/>
              <a:t>2021/8/30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B9133-4271-47DE-8606-BBE18F9F08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3738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9"/>
          </a:xfrm>
        </p:spPr>
        <p:txBody>
          <a:bodyPr/>
          <a:lstStyle>
            <a:lvl1pPr marL="0" indent="0">
              <a:buNone/>
              <a:defRPr sz="1601"/>
            </a:lvl1pPr>
            <a:lvl2pPr marL="457223" indent="0">
              <a:buNone/>
              <a:defRPr sz="1400"/>
            </a:lvl2pPr>
            <a:lvl3pPr marL="914445" indent="0">
              <a:buNone/>
              <a:defRPr sz="1200"/>
            </a:lvl3pPr>
            <a:lvl4pPr marL="1371669" indent="0">
              <a:buNone/>
              <a:defRPr sz="1001"/>
            </a:lvl4pPr>
            <a:lvl5pPr marL="1828892" indent="0">
              <a:buNone/>
              <a:defRPr sz="1001"/>
            </a:lvl5pPr>
            <a:lvl6pPr marL="2286114" indent="0">
              <a:buNone/>
              <a:defRPr sz="1001"/>
            </a:lvl6pPr>
            <a:lvl7pPr marL="2743337" indent="0">
              <a:buNone/>
              <a:defRPr sz="1001"/>
            </a:lvl7pPr>
            <a:lvl8pPr marL="3200561" indent="0">
              <a:buNone/>
              <a:defRPr sz="1001"/>
            </a:lvl8pPr>
            <a:lvl9pPr marL="3657783" indent="0">
              <a:buNone/>
              <a:defRPr sz="100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37BE1-C1C0-4878-AACC-9F62CA3AAF73}" type="datetimeFigureOut">
              <a:rPr kumimoji="1" lang="ja-JP" altLang="en-US" smtClean="0"/>
              <a:t>2021/8/30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B9133-4271-47DE-8606-BBE18F9F08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2182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9"/>
          </a:xfrm>
        </p:spPr>
        <p:txBody>
          <a:bodyPr/>
          <a:lstStyle>
            <a:lvl1pPr marL="0" indent="0">
              <a:buNone/>
              <a:defRPr sz="1601"/>
            </a:lvl1pPr>
            <a:lvl2pPr marL="457223" indent="0">
              <a:buNone/>
              <a:defRPr sz="1400"/>
            </a:lvl2pPr>
            <a:lvl3pPr marL="914445" indent="0">
              <a:buNone/>
              <a:defRPr sz="1200"/>
            </a:lvl3pPr>
            <a:lvl4pPr marL="1371669" indent="0">
              <a:buNone/>
              <a:defRPr sz="1001"/>
            </a:lvl4pPr>
            <a:lvl5pPr marL="1828892" indent="0">
              <a:buNone/>
              <a:defRPr sz="1001"/>
            </a:lvl5pPr>
            <a:lvl6pPr marL="2286114" indent="0">
              <a:buNone/>
              <a:defRPr sz="1001"/>
            </a:lvl6pPr>
            <a:lvl7pPr marL="2743337" indent="0">
              <a:buNone/>
              <a:defRPr sz="1001"/>
            </a:lvl7pPr>
            <a:lvl8pPr marL="3200561" indent="0">
              <a:buNone/>
              <a:defRPr sz="1001"/>
            </a:lvl8pPr>
            <a:lvl9pPr marL="3657783" indent="0">
              <a:buNone/>
              <a:defRPr sz="100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37BE1-C1C0-4878-AACC-9F62CA3AAF73}" type="datetimeFigureOut">
              <a:rPr kumimoji="1" lang="ja-JP" altLang="en-US" smtClean="0"/>
              <a:t>2021/8/30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B9133-4271-47DE-8606-BBE18F9F08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3246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37BE1-C1C0-4878-AACC-9F62CA3AAF73}" type="datetimeFigureOut">
              <a:rPr kumimoji="1" lang="ja-JP" altLang="en-US" smtClean="0"/>
              <a:t>2021/8/30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B9133-4271-47DE-8606-BBE18F9F08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715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45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2" indent="-228612" algn="l" defTabSz="91444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kumimoji="1" sz="2801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indent="-228612" algn="l" defTabSz="9144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E787B50-3DBA-4F9E-8A49-555AE9C35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420" y="-377040"/>
            <a:ext cx="13655145" cy="63053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97B54BE-FE4E-4040-95CC-65E61D2C5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5161187" y="-5391472"/>
            <a:ext cx="13655145" cy="630535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70AD925-F461-46B3-8444-E72440FBD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79" y="4287985"/>
            <a:ext cx="12593550" cy="338593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A1AB682-6BF7-4E0A-B624-B14586861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958" y="-3352799"/>
            <a:ext cx="10561673" cy="797977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9739DB2-7AD4-4F66-82E5-7355D133E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34" y="36791"/>
            <a:ext cx="9092425" cy="5862493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D2256E8-7E55-4259-8337-5F5D1C7136FC}"/>
              </a:ext>
            </a:extLst>
          </p:cNvPr>
          <p:cNvSpPr/>
          <p:nvPr/>
        </p:nvSpPr>
        <p:spPr>
          <a:xfrm>
            <a:off x="216310" y="221226"/>
            <a:ext cx="8780206" cy="54864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32000">
                <a:schemeClr val="accent3">
                  <a:lumMod val="95000"/>
                  <a:lumOff val="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1">
            <a:extLst>
              <a:ext uri="{FF2B5EF4-FFF2-40B4-BE49-F238E27FC236}">
                <a16:creationId xmlns:a16="http://schemas.microsoft.com/office/drawing/2014/main" id="{0914020E-0281-428A-BBA0-7C8A3947FF6D}"/>
              </a:ext>
            </a:extLst>
          </p:cNvPr>
          <p:cNvSpPr txBox="1"/>
          <p:nvPr/>
        </p:nvSpPr>
        <p:spPr>
          <a:xfrm>
            <a:off x="552661" y="825656"/>
            <a:ext cx="832592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  <a:cs typeface="+mn-cs"/>
              </a:defRPr>
            </a:lvl9pPr>
          </a:lstStyle>
          <a:p>
            <a:r>
              <a:rPr lang="ja-JP" altLang="en-US" sz="2400" dirty="0">
                <a:solidFill>
                  <a:schemeClr val="bg1"/>
                </a:solidFill>
                <a:ea typeface="HGP創英角ｺﾞｼｯｸUB" panose="020B0900000000000000" pitchFamily="50" charset="-128"/>
              </a:rPr>
              <a:t>背景は、ご自身の商材や世界観に合うように</a:t>
            </a:r>
            <a:endParaRPr lang="en-US" altLang="ja-JP" sz="2400" dirty="0">
              <a:solidFill>
                <a:schemeClr val="bg1"/>
              </a:solidFill>
              <a:ea typeface="HGP創英角ｺﾞｼｯｸUB" panose="020B0900000000000000" pitchFamily="50" charset="-128"/>
            </a:endParaRPr>
          </a:p>
          <a:p>
            <a:r>
              <a:rPr kumimoji="1" lang="ja-JP" altLang="en-US" sz="2400" dirty="0">
                <a:solidFill>
                  <a:schemeClr val="bg1"/>
                </a:solidFill>
                <a:ea typeface="HGP創英角ｺﾞｼｯｸUB" panose="020B0900000000000000" pitchFamily="50" charset="-128"/>
              </a:rPr>
              <a:t>自由に変更してください。</a:t>
            </a:r>
            <a:endParaRPr kumimoji="1" lang="en-US" altLang="ja-JP" sz="2400" dirty="0">
              <a:solidFill>
                <a:schemeClr val="bg1"/>
              </a:solidFill>
              <a:ea typeface="HGP創英角ｺﾞｼｯｸUB" panose="020B0900000000000000" pitchFamily="50" charset="-128"/>
            </a:endParaRPr>
          </a:p>
          <a:p>
            <a:endParaRPr lang="en-US" altLang="ja-JP" sz="2400" dirty="0">
              <a:solidFill>
                <a:schemeClr val="bg1"/>
              </a:solidFill>
              <a:ea typeface="HGP創英角ｺﾞｼｯｸUB" panose="020B0900000000000000" pitchFamily="50" charset="-128"/>
            </a:endParaRPr>
          </a:p>
          <a:p>
            <a:endParaRPr kumimoji="1" lang="en-US" altLang="ja-JP" sz="2400" dirty="0">
              <a:solidFill>
                <a:schemeClr val="bg1"/>
              </a:solidFill>
              <a:ea typeface="HGP創英角ｺﾞｼｯｸUB" panose="020B0900000000000000" pitchFamily="50" charset="-128"/>
            </a:endParaRPr>
          </a:p>
          <a:p>
            <a:endParaRPr lang="en-US" altLang="ja-JP" sz="2400" dirty="0">
              <a:solidFill>
                <a:schemeClr val="bg1"/>
              </a:solidFill>
              <a:ea typeface="HGP創英角ｺﾞｼｯｸUB" panose="020B0900000000000000" pitchFamily="50" charset="-128"/>
            </a:endParaRPr>
          </a:p>
          <a:p>
            <a:r>
              <a:rPr kumimoji="1" lang="ja-JP" altLang="en-US" sz="2400" dirty="0">
                <a:solidFill>
                  <a:schemeClr val="bg1"/>
                </a:solidFill>
                <a:ea typeface="HGP創英角ｺﾞｼｯｸUB" panose="020B0900000000000000" pitchFamily="50" charset="-128"/>
              </a:rPr>
              <a:t>「</a:t>
            </a:r>
            <a:r>
              <a:rPr kumimoji="1" lang="en-US" altLang="ja-JP" sz="2400" dirty="0">
                <a:solidFill>
                  <a:schemeClr val="bg1"/>
                </a:solidFill>
                <a:ea typeface="HGP創英角ｺﾞｼｯｸUB" panose="020B0900000000000000" pitchFamily="50" charset="-128"/>
              </a:rPr>
              <a:t>Shift</a:t>
            </a:r>
            <a:r>
              <a:rPr kumimoji="1" lang="ja-JP" altLang="en-US" sz="2400" dirty="0">
                <a:solidFill>
                  <a:schemeClr val="bg1"/>
                </a:solidFill>
                <a:ea typeface="HGP創英角ｺﾞｼｯｸUB" panose="020B0900000000000000" pitchFamily="50" charset="-128"/>
              </a:rPr>
              <a:t>」を押しながら「</a:t>
            </a:r>
            <a:r>
              <a:rPr kumimoji="1" lang="en-US" altLang="ja-JP" sz="2400" dirty="0">
                <a:solidFill>
                  <a:schemeClr val="bg1"/>
                </a:solidFill>
                <a:ea typeface="HGP創英角ｺﾞｼｯｸUB" panose="020B0900000000000000" pitchFamily="50" charset="-128"/>
              </a:rPr>
              <a:t>F5</a:t>
            </a:r>
            <a:r>
              <a:rPr kumimoji="1" lang="ja-JP" altLang="en-US" sz="2400" dirty="0">
                <a:solidFill>
                  <a:schemeClr val="bg1"/>
                </a:solidFill>
                <a:ea typeface="HGP創英角ｺﾞｼｯｸUB" panose="020B0900000000000000" pitchFamily="50" charset="-128"/>
              </a:rPr>
              <a:t>」を</a:t>
            </a:r>
            <a:r>
              <a:rPr lang="ja-JP" altLang="en-US" sz="2400" dirty="0">
                <a:solidFill>
                  <a:schemeClr val="bg1"/>
                </a:solidFill>
                <a:ea typeface="HGP創英角ｺﾞｼｯｸUB" panose="020B0900000000000000" pitchFamily="50" charset="-128"/>
              </a:rPr>
              <a:t>押すと</a:t>
            </a:r>
            <a:endParaRPr lang="en-US" altLang="ja-JP" sz="2400" dirty="0">
              <a:solidFill>
                <a:schemeClr val="bg1"/>
              </a:solidFill>
              <a:ea typeface="HGP創英角ｺﾞｼｯｸUB" panose="020B0900000000000000" pitchFamily="50" charset="-128"/>
            </a:endParaRPr>
          </a:p>
          <a:p>
            <a:r>
              <a:rPr kumimoji="1" lang="ja-JP" altLang="en-US" sz="2400" dirty="0">
                <a:solidFill>
                  <a:schemeClr val="bg1"/>
                </a:solidFill>
                <a:ea typeface="HGP創英角ｺﾞｼｯｸUB" panose="020B0900000000000000" pitchFamily="50" charset="-128"/>
              </a:rPr>
              <a:t>スライドショーが始まります。</a:t>
            </a:r>
            <a:endParaRPr kumimoji="1" lang="en-US" altLang="ja-JP" sz="2400" dirty="0">
              <a:solidFill>
                <a:schemeClr val="bg1"/>
              </a:solidFill>
              <a:ea typeface="HGP創英角ｺﾞｼｯｸUB" panose="020B0900000000000000" pitchFamily="50" charset="-128"/>
            </a:endParaRPr>
          </a:p>
          <a:p>
            <a:endParaRPr lang="en-US" altLang="ja-JP" sz="2400" dirty="0">
              <a:solidFill>
                <a:schemeClr val="bg1"/>
              </a:solidFill>
              <a:ea typeface="HGP創英角ｺﾞｼｯｸUB" panose="020B0900000000000000" pitchFamily="50" charset="-128"/>
            </a:endParaRPr>
          </a:p>
          <a:p>
            <a:r>
              <a:rPr kumimoji="1" lang="ja-JP" altLang="en-US" sz="2400" dirty="0">
                <a:solidFill>
                  <a:schemeClr val="bg1"/>
                </a:solidFill>
                <a:ea typeface="HGP創英角ｺﾞｼｯｸUB" panose="020B0900000000000000" pitchFamily="50" charset="-128"/>
              </a:rPr>
              <a:t>始まったら、タイミングに合わせて</a:t>
            </a:r>
            <a:endParaRPr kumimoji="1" lang="en-US" altLang="ja-JP" sz="2400" dirty="0">
              <a:solidFill>
                <a:schemeClr val="bg1"/>
              </a:solidFill>
              <a:ea typeface="HGP創英角ｺﾞｼｯｸUB" panose="020B0900000000000000" pitchFamily="50" charset="-128"/>
            </a:endParaRPr>
          </a:p>
          <a:p>
            <a:r>
              <a:rPr kumimoji="1" lang="ja-JP" altLang="en-US" sz="2400" dirty="0">
                <a:solidFill>
                  <a:schemeClr val="bg1"/>
                </a:solidFill>
                <a:ea typeface="HGP創英角ｺﾞｼｯｸUB" panose="020B0900000000000000" pitchFamily="50" charset="-128"/>
              </a:rPr>
              <a:t>「↓」を押して、スライドを</a:t>
            </a:r>
            <a:endParaRPr kumimoji="1" lang="en-US" altLang="ja-JP" sz="2400" dirty="0">
              <a:solidFill>
                <a:schemeClr val="bg1"/>
              </a:solidFill>
              <a:ea typeface="HGP創英角ｺﾞｼｯｸUB" panose="020B0900000000000000" pitchFamily="50" charset="-128"/>
            </a:endParaRPr>
          </a:p>
          <a:p>
            <a:r>
              <a:rPr kumimoji="1" lang="ja-JP" altLang="en-US" sz="2400" dirty="0">
                <a:solidFill>
                  <a:schemeClr val="bg1"/>
                </a:solidFill>
                <a:ea typeface="HGP創英角ｺﾞｼｯｸUB" panose="020B0900000000000000" pitchFamily="50" charset="-128"/>
              </a:rPr>
              <a:t>めくってください</a:t>
            </a:r>
            <a:endParaRPr kumimoji="1" lang="en-US" altLang="ja-JP" sz="2400" dirty="0">
              <a:solidFill>
                <a:schemeClr val="bg1"/>
              </a:solidFill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9974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E787B50-3DBA-4F9E-8A49-555AE9C35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420" y="-377040"/>
            <a:ext cx="13655145" cy="63053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97B54BE-FE4E-4040-95CC-65E61D2C5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5161187" y="-5391472"/>
            <a:ext cx="13655145" cy="630535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70AD925-F461-46B3-8444-E72440FBD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79" y="4287985"/>
            <a:ext cx="12593550" cy="338593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A1AB682-6BF7-4E0A-B624-B14586861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958" y="-3352799"/>
            <a:ext cx="10561673" cy="797977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9739DB2-7AD4-4F66-82E5-7355D133E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34" y="36791"/>
            <a:ext cx="9092425" cy="5862493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D2256E8-7E55-4259-8337-5F5D1C7136FC}"/>
              </a:ext>
            </a:extLst>
          </p:cNvPr>
          <p:cNvSpPr/>
          <p:nvPr/>
        </p:nvSpPr>
        <p:spPr>
          <a:xfrm>
            <a:off x="216310" y="221226"/>
            <a:ext cx="8780206" cy="54864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32000">
                <a:schemeClr val="accent3">
                  <a:lumMod val="95000"/>
                  <a:lumOff val="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E00812C-38DB-4422-BE8D-80A2714D1E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64570"/>
            <a:ext cx="6721825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42836E7-198F-4AF3-AE70-A2EF607869F2}"/>
              </a:ext>
            </a:extLst>
          </p:cNvPr>
          <p:cNvSpPr/>
          <p:nvPr/>
        </p:nvSpPr>
        <p:spPr>
          <a:xfrm rot="21139329">
            <a:off x="217066" y="3052788"/>
            <a:ext cx="904081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 今までの営業は、</a:t>
            </a:r>
            <a:br>
              <a:rPr lang="en-US" altLang="ja-JP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</a:br>
            <a:r>
              <a:rPr lang="en-US" altLang="ja-JP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 </a:t>
            </a: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お客さんの機嫌を損ねないことが最優先。</a:t>
            </a:r>
            <a:endParaRPr lang="en-US" altLang="ja-JP" sz="32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ja-JP" altLang="en-US" sz="12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 展示会営業</a:t>
            </a:r>
            <a:r>
              <a:rPr lang="en-US" altLang="ja-JP" sz="16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®</a:t>
            </a: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は、教える人になる。</a:t>
            </a:r>
            <a:br>
              <a:rPr lang="en-US" altLang="ja-JP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</a:br>
            <a:r>
              <a:rPr lang="en-US" altLang="ja-JP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 </a:t>
            </a: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お客さんをもっと喜ばせるために、</a:t>
            </a:r>
            <a:endParaRPr lang="en-US" altLang="ja-JP" sz="32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 プロとしてお客さんの考えを超えていく。</a:t>
            </a:r>
            <a:endParaRPr lang="en-US" altLang="ja-JP" sz="32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651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E787B50-3DBA-4F9E-8A49-555AE9C35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420" y="-377040"/>
            <a:ext cx="13655145" cy="63053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97B54BE-FE4E-4040-95CC-65E61D2C5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5161187" y="-5391472"/>
            <a:ext cx="13655145" cy="630535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70AD925-F461-46B3-8444-E72440FBD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79" y="4287985"/>
            <a:ext cx="12593550" cy="338593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A1AB682-6BF7-4E0A-B624-B14586861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958" y="-3352799"/>
            <a:ext cx="10561673" cy="797977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9739DB2-7AD4-4F66-82E5-7355D133E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34" y="36791"/>
            <a:ext cx="9092425" cy="5862493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D2256E8-7E55-4259-8337-5F5D1C7136FC}"/>
              </a:ext>
            </a:extLst>
          </p:cNvPr>
          <p:cNvSpPr/>
          <p:nvPr/>
        </p:nvSpPr>
        <p:spPr>
          <a:xfrm>
            <a:off x="216310" y="221226"/>
            <a:ext cx="8780206" cy="54864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32000">
                <a:schemeClr val="accent3">
                  <a:lumMod val="95000"/>
                  <a:lumOff val="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838B054-BA32-4D20-8DDA-867F97F1E5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072" y="393639"/>
            <a:ext cx="7225336" cy="4304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2DA3A95-B086-4897-9CA6-177481B4517D}"/>
              </a:ext>
            </a:extLst>
          </p:cNvPr>
          <p:cNvSpPr/>
          <p:nvPr/>
        </p:nvSpPr>
        <p:spPr>
          <a:xfrm rot="21139329">
            <a:off x="388074" y="3613957"/>
            <a:ext cx="862393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今までの営業は、与えられたものを売る。</a:t>
            </a:r>
            <a:endParaRPr lang="en-US" altLang="ja-JP" sz="32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ja-JP" altLang="en-US" sz="12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4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展示会営業</a:t>
            </a:r>
            <a:r>
              <a:rPr lang="en-US" altLang="ja-JP" sz="16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®</a:t>
            </a:r>
            <a:r>
              <a:rPr lang="ja-JP" altLang="en-US" sz="24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では、営業職ひとりひとりが、</a:t>
            </a:r>
            <a:endParaRPr lang="en-US" altLang="ja-JP" sz="24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4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商品づくりに関与する。お客さんの声を吸い上げて、</a:t>
            </a:r>
            <a:endParaRPr lang="en-US" altLang="ja-JP" sz="24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4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磨き上げた商品を、</a:t>
            </a:r>
            <a:endParaRPr lang="en-US" altLang="ja-JP" sz="24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4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自分の家族や友達に奨めるように「いいよ」と教えてあげる。</a:t>
            </a:r>
          </a:p>
        </p:txBody>
      </p:sp>
    </p:spTree>
    <p:extLst>
      <p:ext uri="{BB962C8B-B14F-4D97-AF65-F5344CB8AC3E}">
        <p14:creationId xmlns:p14="http://schemas.microsoft.com/office/powerpoint/2010/main" val="347112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E787B50-3DBA-4F9E-8A49-555AE9C35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420" y="-377040"/>
            <a:ext cx="13655145" cy="63053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97B54BE-FE4E-4040-95CC-65E61D2C5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5161187" y="-5391472"/>
            <a:ext cx="13655145" cy="630535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70AD925-F461-46B3-8444-E72440FBD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79" y="4287985"/>
            <a:ext cx="12593550" cy="338593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A1AB682-6BF7-4E0A-B624-B14586861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958" y="-3352799"/>
            <a:ext cx="10561673" cy="797977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9739DB2-7AD4-4F66-82E5-7355D133E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34" y="36791"/>
            <a:ext cx="9092425" cy="5862493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D2256E8-7E55-4259-8337-5F5D1C7136FC}"/>
              </a:ext>
            </a:extLst>
          </p:cNvPr>
          <p:cNvSpPr/>
          <p:nvPr/>
        </p:nvSpPr>
        <p:spPr>
          <a:xfrm>
            <a:off x="216310" y="221226"/>
            <a:ext cx="8780206" cy="54864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32000">
                <a:schemeClr val="accent3">
                  <a:lumMod val="95000"/>
                  <a:lumOff val="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BB13A0A-E597-4984-A86F-A7710A63E6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309337"/>
            <a:ext cx="7008779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90E6425-ED3F-4015-A443-D2714981B039}"/>
              </a:ext>
            </a:extLst>
          </p:cNvPr>
          <p:cNvSpPr/>
          <p:nvPr/>
        </p:nvSpPr>
        <p:spPr>
          <a:xfrm rot="21139329">
            <a:off x="218153" y="3551303"/>
            <a:ext cx="879831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 今までの営業は、</a:t>
            </a:r>
            <a:br>
              <a:rPr lang="en-US" altLang="ja-JP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</a:b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　　　　　　　とにかく頑張る。努力が大事。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ja-JP" sz="12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 展示会営業</a:t>
            </a:r>
            <a:r>
              <a:rPr lang="en-US" altLang="ja-JP" sz="16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®</a:t>
            </a: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は、</a:t>
            </a:r>
            <a:br>
              <a:rPr lang="en-US" altLang="ja-JP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</a:b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　　　　　　　努力とやり方の掛け算</a:t>
            </a:r>
          </a:p>
        </p:txBody>
      </p:sp>
    </p:spTree>
    <p:extLst>
      <p:ext uri="{BB962C8B-B14F-4D97-AF65-F5344CB8AC3E}">
        <p14:creationId xmlns:p14="http://schemas.microsoft.com/office/powerpoint/2010/main" val="400182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E787B50-3DBA-4F9E-8A49-555AE9C35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420" y="-377040"/>
            <a:ext cx="13655145" cy="63053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97B54BE-FE4E-4040-95CC-65E61D2C5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5161187" y="-5391472"/>
            <a:ext cx="13655145" cy="630535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70AD925-F461-46B3-8444-E72440FBD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79" y="4287985"/>
            <a:ext cx="12593550" cy="338593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A1AB682-6BF7-4E0A-B624-B14586861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958" y="-3352799"/>
            <a:ext cx="10561673" cy="797977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9739DB2-7AD4-4F66-82E5-7355D133E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34" y="36791"/>
            <a:ext cx="9092425" cy="5862493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D2256E8-7E55-4259-8337-5F5D1C7136FC}"/>
              </a:ext>
            </a:extLst>
          </p:cNvPr>
          <p:cNvSpPr/>
          <p:nvPr/>
        </p:nvSpPr>
        <p:spPr>
          <a:xfrm>
            <a:off x="216310" y="221226"/>
            <a:ext cx="8780206" cy="54864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32000">
                <a:schemeClr val="accent3">
                  <a:lumMod val="95000"/>
                  <a:lumOff val="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004BDA0-93BC-4C54-9541-69293B31FC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98120"/>
            <a:ext cx="7274614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B8F7F70-055A-4224-8AD1-346049449B76}"/>
              </a:ext>
            </a:extLst>
          </p:cNvPr>
          <p:cNvSpPr/>
          <p:nvPr/>
        </p:nvSpPr>
        <p:spPr>
          <a:xfrm rot="21139329">
            <a:off x="170684" y="2225212"/>
            <a:ext cx="9275971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 今までの営業は、お客さんは神様。</a:t>
            </a:r>
            <a:endParaRPr lang="en-US" altLang="ja-JP" sz="32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ja-JP" sz="12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 展示会営業</a:t>
            </a:r>
            <a:r>
              <a:rPr lang="en-US" altLang="ja-JP" sz="16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®</a:t>
            </a: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は、</a:t>
            </a:r>
            <a:endParaRPr lang="en-US" altLang="ja-JP" sz="32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 お客さんだって生身の人間。</a:t>
            </a:r>
            <a:endParaRPr lang="en-US" altLang="ja-JP" sz="32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 だから悩みも間違いもある。そんな愛すべき</a:t>
            </a:r>
            <a:endParaRPr lang="en-US" altLang="ja-JP" sz="32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 お客さんとともに、明るい未来を目指す同志。</a:t>
            </a:r>
            <a:endParaRPr lang="en-US" altLang="ja-JP" sz="32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 自社とお客さんは対等。</a:t>
            </a:r>
            <a:br>
              <a:rPr lang="en-US" altLang="ja-JP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</a:br>
            <a:r>
              <a:rPr lang="en-US" altLang="ja-JP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 </a:t>
            </a: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見下す関係でなく、お互いが尊重し合える関係。</a:t>
            </a:r>
          </a:p>
        </p:txBody>
      </p:sp>
    </p:spTree>
    <p:extLst>
      <p:ext uri="{BB962C8B-B14F-4D97-AF65-F5344CB8AC3E}">
        <p14:creationId xmlns:p14="http://schemas.microsoft.com/office/powerpoint/2010/main" val="212061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E787B50-3DBA-4F9E-8A49-555AE9C35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420" y="-377040"/>
            <a:ext cx="13655145" cy="63053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97B54BE-FE4E-4040-95CC-65E61D2C5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5161187" y="-5391472"/>
            <a:ext cx="13655145" cy="630535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70AD925-F461-46B3-8444-E72440FBD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79" y="4287985"/>
            <a:ext cx="12593550" cy="338593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A1AB682-6BF7-4E0A-B624-B14586861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958" y="-3352799"/>
            <a:ext cx="10561673" cy="797977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9739DB2-7AD4-4F66-82E5-7355D133E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34" y="36791"/>
            <a:ext cx="9092425" cy="5862493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D2256E8-7E55-4259-8337-5F5D1C7136FC}"/>
              </a:ext>
            </a:extLst>
          </p:cNvPr>
          <p:cNvSpPr/>
          <p:nvPr/>
        </p:nvSpPr>
        <p:spPr>
          <a:xfrm>
            <a:off x="216310" y="221226"/>
            <a:ext cx="8780206" cy="54864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32000">
                <a:schemeClr val="accent3">
                  <a:lumMod val="95000"/>
                  <a:lumOff val="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2F84512-1609-4590-8D86-3D0A9F2AAF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57376"/>
            <a:ext cx="7776864" cy="583264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B8EC392-6BB2-4E74-9E67-D047F399C8CA}"/>
              </a:ext>
            </a:extLst>
          </p:cNvPr>
          <p:cNvSpPr/>
          <p:nvPr/>
        </p:nvSpPr>
        <p:spPr>
          <a:xfrm rot="21139329">
            <a:off x="2519764" y="4075815"/>
            <a:ext cx="663613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展示会は、中小企業が、</a:t>
            </a:r>
            <a:endParaRPr lang="en-US" altLang="ja-JP" sz="32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自社の想いや志を世の中に</a:t>
            </a:r>
            <a:endParaRPr lang="en-US" altLang="ja-JP" sz="32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高らかに宣言するために</a:t>
            </a:r>
            <a:endParaRPr lang="en-US" altLang="ja-JP" sz="32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最適な場です。</a:t>
            </a:r>
            <a:endParaRPr lang="en-US" altLang="ja-JP" sz="32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774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E787B50-3DBA-4F9E-8A49-555AE9C35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420" y="-377040"/>
            <a:ext cx="13655145" cy="63053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97B54BE-FE4E-4040-95CC-65E61D2C5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5161187" y="-5391472"/>
            <a:ext cx="13655145" cy="630535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70AD925-F461-46B3-8444-E72440FBD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79" y="4287985"/>
            <a:ext cx="12593550" cy="338593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A1AB682-6BF7-4E0A-B624-B14586861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958" y="-3352799"/>
            <a:ext cx="10561673" cy="797977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9739DB2-7AD4-4F66-82E5-7355D133E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34" y="36791"/>
            <a:ext cx="9092425" cy="5862493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D2256E8-7E55-4259-8337-5F5D1C7136FC}"/>
              </a:ext>
            </a:extLst>
          </p:cNvPr>
          <p:cNvSpPr/>
          <p:nvPr/>
        </p:nvSpPr>
        <p:spPr>
          <a:xfrm>
            <a:off x="216310" y="221226"/>
            <a:ext cx="8780206" cy="54864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32000">
                <a:schemeClr val="accent3">
                  <a:lumMod val="95000"/>
                  <a:lumOff val="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98246EB-8536-4E67-A8FC-37AC625008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73" y="499448"/>
            <a:ext cx="7868067" cy="450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E8293E2-8D40-4555-8BE6-78DD9D2E70D4}"/>
              </a:ext>
            </a:extLst>
          </p:cNvPr>
          <p:cNvSpPr txBox="1"/>
          <p:nvPr/>
        </p:nvSpPr>
        <p:spPr>
          <a:xfrm rot="20856386">
            <a:off x="-230269" y="3733578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5400" dirty="0">
                <a:solidFill>
                  <a:prstClr val="white"/>
                </a:solidFill>
                <a:effectLst>
                  <a:glow rad="2413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展示会営業</a:t>
            </a:r>
            <a:r>
              <a:rPr lang="en-US" altLang="ja-JP" sz="2400" dirty="0">
                <a:solidFill>
                  <a:prstClr val="white"/>
                </a:solidFill>
                <a:effectLst>
                  <a:glow rad="2413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®</a:t>
            </a:r>
            <a:r>
              <a:rPr lang="ja-JP" altLang="en-US" sz="5400" dirty="0">
                <a:solidFill>
                  <a:prstClr val="white"/>
                </a:solidFill>
                <a:effectLst>
                  <a:glow rad="2413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で、</a:t>
            </a:r>
            <a:endParaRPr lang="en-US" altLang="ja-JP" sz="5400" dirty="0">
              <a:solidFill>
                <a:prstClr val="white"/>
              </a:solidFill>
              <a:effectLst>
                <a:glow rad="241300">
                  <a:prstClr val="black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5400" dirty="0">
                <a:solidFill>
                  <a:prstClr val="white"/>
                </a:solidFill>
                <a:effectLst>
                  <a:glow rad="2413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愛と喜びに満ちた社会へ</a:t>
            </a:r>
          </a:p>
        </p:txBody>
      </p:sp>
    </p:spTree>
    <p:extLst>
      <p:ext uri="{BB962C8B-B14F-4D97-AF65-F5344CB8AC3E}">
        <p14:creationId xmlns:p14="http://schemas.microsoft.com/office/powerpoint/2010/main" val="302460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E787B50-3DBA-4F9E-8A49-555AE9C35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420" y="-377040"/>
            <a:ext cx="13655145" cy="63053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97B54BE-FE4E-4040-95CC-65E61D2C5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-5161187" y="-5391472"/>
            <a:ext cx="13655145" cy="630535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70AD925-F461-46B3-8444-E72440FBDD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179" y="4287985"/>
            <a:ext cx="12593550" cy="338593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A1AB682-6BF7-4E0A-B624-B145868612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3958" y="-3352799"/>
            <a:ext cx="10561673" cy="797977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9739DB2-7AD4-4F66-82E5-7355D133E6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34" y="36791"/>
            <a:ext cx="9092425" cy="5862493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D2256E8-7E55-4259-8337-5F5D1C7136FC}"/>
              </a:ext>
            </a:extLst>
          </p:cNvPr>
          <p:cNvSpPr/>
          <p:nvPr/>
        </p:nvSpPr>
        <p:spPr>
          <a:xfrm>
            <a:off x="216310" y="221226"/>
            <a:ext cx="8780206" cy="54864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32000">
                <a:schemeClr val="accent3">
                  <a:lumMod val="95000"/>
                  <a:lumOff val="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58760660-7419-48F6-AB10-0301A5E847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178" y="1101053"/>
            <a:ext cx="7643246" cy="4488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0E5F527-E927-420D-A275-FA54580A3263}"/>
              </a:ext>
            </a:extLst>
          </p:cNvPr>
          <p:cNvSpPr txBox="1"/>
          <p:nvPr/>
        </p:nvSpPr>
        <p:spPr>
          <a:xfrm rot="20810862">
            <a:off x="-143384" y="4468527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愛とエンターテイメント（喜び）に満ちた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prstClr val="white"/>
                </a:solidFill>
                <a:effectLst>
                  <a:glow rad="2032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営業活動を私たちの世界で！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D50FAB13-4092-49C6-90E1-DA13F8CBB11C}"/>
              </a:ext>
            </a:extLst>
          </p:cNvPr>
          <p:cNvSpPr/>
          <p:nvPr/>
        </p:nvSpPr>
        <p:spPr>
          <a:xfrm rot="21139329">
            <a:off x="7144604" y="228075"/>
            <a:ext cx="22310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4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♪ </a:t>
            </a:r>
            <a:r>
              <a:rPr lang="en-US" altLang="ja-JP" sz="24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I</a:t>
            </a:r>
            <a:r>
              <a:rPr lang="ja-JP" altLang="en-US" sz="24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 </a:t>
            </a:r>
            <a:r>
              <a:rPr lang="en-US" altLang="ja-JP" sz="24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believe</a:t>
            </a:r>
            <a:endParaRPr lang="ja-JP" altLang="en-US" sz="24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</p:txBody>
      </p:sp>
      <p:pic>
        <p:nvPicPr>
          <p:cNvPr id="23" name="ibelieve.wav">
            <a:hlinkClick r:id="" action="ppaction://media"/>
            <a:extLst>
              <a:ext uri="{FF2B5EF4-FFF2-40B4-BE49-F238E27FC236}">
                <a16:creationId xmlns:a16="http://schemas.microsoft.com/office/drawing/2014/main" id="{14BDFE27-9B74-4D72-81D9-FE9AFAB61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930181" y="5177583"/>
            <a:ext cx="609600" cy="609600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A2F64A4-6665-448E-84A0-DE50D395CF1E}"/>
              </a:ext>
            </a:extLst>
          </p:cNvPr>
          <p:cNvSpPr txBox="1"/>
          <p:nvPr/>
        </p:nvSpPr>
        <p:spPr>
          <a:xfrm rot="20458570">
            <a:off x="126554" y="313616"/>
            <a:ext cx="756084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4400" dirty="0">
                <a:solidFill>
                  <a:srgbClr val="FF0000"/>
                </a:solidFill>
                <a:effectLst>
                  <a:glow rad="279400">
                    <a:prstClr val="white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展示会営業</a:t>
            </a:r>
            <a:r>
              <a:rPr lang="en-US" altLang="ja-JP" sz="2000" dirty="0">
                <a:solidFill>
                  <a:srgbClr val="FF0000"/>
                </a:solidFill>
                <a:effectLst>
                  <a:glow rad="279400">
                    <a:prstClr val="white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®</a:t>
            </a:r>
            <a:r>
              <a:rPr lang="ja-JP" altLang="en-US" sz="4400" dirty="0">
                <a:solidFill>
                  <a:prstClr val="black"/>
                </a:solidFill>
                <a:effectLst>
                  <a:glow rad="279400">
                    <a:prstClr val="white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＝</a:t>
            </a:r>
            <a:endParaRPr lang="en-US" altLang="ja-JP" sz="4400" dirty="0">
              <a:solidFill>
                <a:prstClr val="black"/>
              </a:solidFill>
              <a:effectLst>
                <a:glow rad="279400">
                  <a:prstClr val="white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prstClr val="black"/>
                </a:solidFill>
                <a:effectLst>
                  <a:glow rad="279400">
                    <a:prstClr val="white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イベントを活用した</a:t>
            </a:r>
            <a:endParaRPr lang="en-US" altLang="ja-JP" sz="3600" dirty="0">
              <a:solidFill>
                <a:prstClr val="black"/>
              </a:solidFill>
              <a:effectLst>
                <a:glow rad="279400">
                  <a:prstClr val="white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prstClr val="black"/>
                </a:solidFill>
                <a:effectLst>
                  <a:glow rad="279400">
                    <a:prstClr val="white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知的でエンターテイメントな営業</a:t>
            </a:r>
          </a:p>
        </p:txBody>
      </p:sp>
    </p:spTree>
    <p:extLst>
      <p:ext uri="{BB962C8B-B14F-4D97-AF65-F5344CB8AC3E}">
        <p14:creationId xmlns:p14="http://schemas.microsoft.com/office/powerpoint/2010/main" val="361905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4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1" grpId="0"/>
      <p:bldP spid="22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E787B50-3DBA-4F9E-8A49-555AE9C35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420" y="-377040"/>
            <a:ext cx="13655145" cy="63053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97B54BE-FE4E-4040-95CC-65E61D2C5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5161187" y="-5391472"/>
            <a:ext cx="13655145" cy="630535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70AD925-F461-46B3-8444-E72440FBD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79" y="4287985"/>
            <a:ext cx="12593550" cy="338593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A1AB682-6BF7-4E0A-B624-B14586861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958" y="-3352799"/>
            <a:ext cx="10561673" cy="797977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9739DB2-7AD4-4F66-82E5-7355D133E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34" y="36791"/>
            <a:ext cx="9092425" cy="5862493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D2256E8-7E55-4259-8337-5F5D1C7136FC}"/>
              </a:ext>
            </a:extLst>
          </p:cNvPr>
          <p:cNvSpPr/>
          <p:nvPr/>
        </p:nvSpPr>
        <p:spPr>
          <a:xfrm>
            <a:off x="216310" y="221226"/>
            <a:ext cx="8780206" cy="54864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32000">
                <a:schemeClr val="accent3">
                  <a:lumMod val="95000"/>
                  <a:lumOff val="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CE594AD-FECF-47FF-BAC2-F0C9D0805F1F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60" y="398938"/>
            <a:ext cx="6984416" cy="435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5958187-419F-4C87-AA9E-216B6B2D1B62}"/>
              </a:ext>
            </a:extLst>
          </p:cNvPr>
          <p:cNvSpPr/>
          <p:nvPr/>
        </p:nvSpPr>
        <p:spPr>
          <a:xfrm rot="21139329">
            <a:off x="226591" y="4161149"/>
            <a:ext cx="98236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今までの営業は、堅い、真面目。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展示会営業</a:t>
            </a:r>
            <a:r>
              <a:rPr lang="en-US" altLang="ja-JP" sz="16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®</a:t>
            </a:r>
            <a:r>
              <a:rPr lang="ja-JP" altLang="en-US" sz="28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は、楽しい。</a:t>
            </a:r>
            <a:endParaRPr lang="en-US" altLang="ja-JP" sz="28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喜怒哀楽豊かな人気者になっていきます。</a:t>
            </a:r>
          </a:p>
        </p:txBody>
      </p:sp>
    </p:spTree>
    <p:extLst>
      <p:ext uri="{BB962C8B-B14F-4D97-AF65-F5344CB8AC3E}">
        <p14:creationId xmlns:p14="http://schemas.microsoft.com/office/powerpoint/2010/main" val="173642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E787B50-3DBA-4F9E-8A49-555AE9C35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420" y="-377040"/>
            <a:ext cx="13655145" cy="63053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97B54BE-FE4E-4040-95CC-65E61D2C5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5161187" y="-5391472"/>
            <a:ext cx="13655145" cy="630535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70AD925-F461-46B3-8444-E72440FBD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79" y="4287985"/>
            <a:ext cx="12593550" cy="338593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A1AB682-6BF7-4E0A-B624-B14586861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958" y="-3352799"/>
            <a:ext cx="10561673" cy="797977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9739DB2-7AD4-4F66-82E5-7355D133E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34" y="36791"/>
            <a:ext cx="9092425" cy="5862493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D2256E8-7E55-4259-8337-5F5D1C7136FC}"/>
              </a:ext>
            </a:extLst>
          </p:cNvPr>
          <p:cNvSpPr/>
          <p:nvPr/>
        </p:nvSpPr>
        <p:spPr>
          <a:xfrm>
            <a:off x="216310" y="221226"/>
            <a:ext cx="8780206" cy="54864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32000">
                <a:schemeClr val="accent3">
                  <a:lumMod val="95000"/>
                  <a:lumOff val="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D2C9D7D-5467-43C4-98B2-040ADE6574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93" y="688210"/>
            <a:ext cx="6709875" cy="4431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9446499-7801-4598-AC05-39E9DA6EAD3E}"/>
              </a:ext>
            </a:extLst>
          </p:cNvPr>
          <p:cNvSpPr/>
          <p:nvPr/>
        </p:nvSpPr>
        <p:spPr>
          <a:xfrm rot="21114829">
            <a:off x="134300" y="3574396"/>
            <a:ext cx="96418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今までの営業は、</a:t>
            </a:r>
            <a:endParaRPr lang="en-US" altLang="ja-JP" sz="28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「仕事でやらないといけない」から売りに行く。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ja-JP" sz="28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展示会営業</a:t>
            </a:r>
            <a:r>
              <a:rPr lang="en-US" altLang="ja-JP" sz="28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®</a:t>
            </a:r>
            <a:r>
              <a:rPr lang="ja-JP" altLang="en-US" sz="28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は、</a:t>
            </a:r>
            <a:endParaRPr lang="en-US" altLang="ja-JP" sz="28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「知ってほしい！」からストーリーにして伝える。</a:t>
            </a:r>
          </a:p>
        </p:txBody>
      </p:sp>
    </p:spTree>
    <p:extLst>
      <p:ext uri="{BB962C8B-B14F-4D97-AF65-F5344CB8AC3E}">
        <p14:creationId xmlns:p14="http://schemas.microsoft.com/office/powerpoint/2010/main" val="45326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E787B50-3DBA-4F9E-8A49-555AE9C35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420" y="-377040"/>
            <a:ext cx="13655145" cy="63053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97B54BE-FE4E-4040-95CC-65E61D2C5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5161187" y="-5391472"/>
            <a:ext cx="13655145" cy="630535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70AD925-F461-46B3-8444-E72440FBD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79" y="4287985"/>
            <a:ext cx="12593550" cy="338593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A1AB682-6BF7-4E0A-B624-B14586861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958" y="-3352799"/>
            <a:ext cx="10561673" cy="797977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9739DB2-7AD4-4F66-82E5-7355D133E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34" y="36791"/>
            <a:ext cx="9092425" cy="5862493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D2256E8-7E55-4259-8337-5F5D1C7136FC}"/>
              </a:ext>
            </a:extLst>
          </p:cNvPr>
          <p:cNvSpPr/>
          <p:nvPr/>
        </p:nvSpPr>
        <p:spPr>
          <a:xfrm>
            <a:off x="216310" y="221226"/>
            <a:ext cx="8780206" cy="54864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32000">
                <a:schemeClr val="accent3">
                  <a:lumMod val="95000"/>
                  <a:lumOff val="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BD79E65-B4C7-4B75-9E8A-A3EA65C529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157" y="471764"/>
            <a:ext cx="7347276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1281122-B24E-45B5-9888-726C77FD4603}"/>
              </a:ext>
            </a:extLst>
          </p:cNvPr>
          <p:cNvSpPr/>
          <p:nvPr/>
        </p:nvSpPr>
        <p:spPr>
          <a:xfrm rot="21139329">
            <a:off x="169209" y="3757689"/>
            <a:ext cx="915210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今までの営業は、お客さんと対立する。</a:t>
            </a:r>
            <a:br>
              <a:rPr lang="en-US" altLang="ja-JP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</a:b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　　　　　　　　　　　　</a:t>
            </a:r>
            <a:endParaRPr lang="ja-JP" altLang="en-US" sz="12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展示会営業</a:t>
            </a:r>
            <a:r>
              <a:rPr lang="en-US" altLang="ja-JP" sz="16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®</a:t>
            </a: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は、</a:t>
            </a:r>
            <a:br>
              <a:rPr lang="en-US" altLang="ja-JP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</a:b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お客さんと共通の目標像を目指す同志になる。</a:t>
            </a:r>
          </a:p>
        </p:txBody>
      </p:sp>
    </p:spTree>
    <p:extLst>
      <p:ext uri="{BB962C8B-B14F-4D97-AF65-F5344CB8AC3E}">
        <p14:creationId xmlns:p14="http://schemas.microsoft.com/office/powerpoint/2010/main" val="422622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E787B50-3DBA-4F9E-8A49-555AE9C35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420" y="-377040"/>
            <a:ext cx="13655145" cy="63053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97B54BE-FE4E-4040-95CC-65E61D2C5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5161187" y="-5391472"/>
            <a:ext cx="13655145" cy="630535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70AD925-F461-46B3-8444-E72440FBD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79" y="4287985"/>
            <a:ext cx="12593550" cy="338593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A1AB682-6BF7-4E0A-B624-B14586861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958" y="-3352799"/>
            <a:ext cx="10561673" cy="797977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9739DB2-7AD4-4F66-82E5-7355D133E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34" y="36791"/>
            <a:ext cx="9092425" cy="5862493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D2256E8-7E55-4259-8337-5F5D1C7136FC}"/>
              </a:ext>
            </a:extLst>
          </p:cNvPr>
          <p:cNvSpPr/>
          <p:nvPr/>
        </p:nvSpPr>
        <p:spPr>
          <a:xfrm>
            <a:off x="216310" y="221226"/>
            <a:ext cx="8780206" cy="54864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32000">
                <a:schemeClr val="accent3">
                  <a:lumMod val="95000"/>
                  <a:lumOff val="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1EF6B24-CD0B-4281-BBC4-AB3BBC3F54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69" y="331122"/>
            <a:ext cx="7594955" cy="506583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72C2387-CA17-4F41-8B72-8B81010839BC}"/>
              </a:ext>
            </a:extLst>
          </p:cNvPr>
          <p:cNvSpPr/>
          <p:nvPr/>
        </p:nvSpPr>
        <p:spPr>
          <a:xfrm rot="21139329">
            <a:off x="185737" y="3892188"/>
            <a:ext cx="869128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今までの営業は、左脳を重視する。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ja-JP" sz="12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展示会営業</a:t>
            </a:r>
            <a:r>
              <a:rPr lang="en-US" altLang="ja-JP" sz="16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®</a:t>
            </a: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は、右脳と左脳が融合している。</a:t>
            </a:r>
          </a:p>
        </p:txBody>
      </p:sp>
    </p:spTree>
    <p:extLst>
      <p:ext uri="{BB962C8B-B14F-4D97-AF65-F5344CB8AC3E}">
        <p14:creationId xmlns:p14="http://schemas.microsoft.com/office/powerpoint/2010/main" val="183287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E787B50-3DBA-4F9E-8A49-555AE9C35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420" y="-377040"/>
            <a:ext cx="13655145" cy="63053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97B54BE-FE4E-4040-95CC-65E61D2C5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5161187" y="-5391472"/>
            <a:ext cx="13655145" cy="630535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70AD925-F461-46B3-8444-E72440FBD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79" y="4287985"/>
            <a:ext cx="12593550" cy="338593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A1AB682-6BF7-4E0A-B624-B14586861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958" y="-3352799"/>
            <a:ext cx="10561673" cy="797977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9739DB2-7AD4-4F66-82E5-7355D133E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34" y="36791"/>
            <a:ext cx="9092425" cy="5862493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D2256E8-7E55-4259-8337-5F5D1C7136FC}"/>
              </a:ext>
            </a:extLst>
          </p:cNvPr>
          <p:cNvSpPr/>
          <p:nvPr/>
        </p:nvSpPr>
        <p:spPr>
          <a:xfrm>
            <a:off x="216310" y="221226"/>
            <a:ext cx="8780206" cy="54864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32000">
                <a:schemeClr val="accent3">
                  <a:lumMod val="95000"/>
                  <a:lumOff val="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D543575-0930-46F6-8B4D-AE66BAB93A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09" y="385846"/>
            <a:ext cx="7131591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C68FFF3-37FC-4D79-8EA2-8450B6398047}"/>
              </a:ext>
            </a:extLst>
          </p:cNvPr>
          <p:cNvSpPr/>
          <p:nvPr/>
        </p:nvSpPr>
        <p:spPr>
          <a:xfrm rot="21139329">
            <a:off x="147255" y="2040420"/>
            <a:ext cx="886583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   今までの営業は、</a:t>
            </a:r>
            <a:endParaRPr lang="en-US" altLang="ja-JP" sz="32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  「売れるまで帰ってくるな！」と叱る</a:t>
            </a:r>
            <a:endParaRPr lang="en-US" altLang="ja-JP" sz="32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ja-JP" sz="32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ja-JP" altLang="en-US" sz="12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4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　展示会営業</a:t>
            </a:r>
            <a:r>
              <a:rPr lang="en-US" altLang="ja-JP" sz="16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®</a:t>
            </a:r>
            <a:r>
              <a:rPr lang="ja-JP" altLang="en-US" sz="24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は、</a:t>
            </a:r>
            <a:endParaRPr lang="en-US" altLang="ja-JP" sz="24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4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　お客さんにも都合があるよね。</a:t>
            </a:r>
            <a:endParaRPr lang="en-US" altLang="ja-JP" sz="24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4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　タイミングはコントロールできないから、</a:t>
            </a:r>
            <a:endParaRPr lang="en-US" altLang="ja-JP" sz="24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4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　強引に売り込むよりも、役に立つ情報提供をして</a:t>
            </a:r>
            <a:endParaRPr lang="en-US" altLang="ja-JP" sz="24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4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　よい関係になろう。どういう情報がお客さんの　</a:t>
            </a:r>
            <a:endParaRPr lang="en-US" altLang="ja-JP" sz="24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4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　お役に立てるかな？」と問いかける。</a:t>
            </a:r>
          </a:p>
        </p:txBody>
      </p:sp>
    </p:spTree>
    <p:extLst>
      <p:ext uri="{BB962C8B-B14F-4D97-AF65-F5344CB8AC3E}">
        <p14:creationId xmlns:p14="http://schemas.microsoft.com/office/powerpoint/2010/main" val="423634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E787B50-3DBA-4F9E-8A49-555AE9C35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420" y="-377040"/>
            <a:ext cx="13655145" cy="63053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97B54BE-FE4E-4040-95CC-65E61D2C5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5161187" y="-5391472"/>
            <a:ext cx="13655145" cy="630535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70AD925-F461-46B3-8444-E72440FBD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79" y="4287985"/>
            <a:ext cx="12593550" cy="338593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A1AB682-6BF7-4E0A-B624-B14586861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958" y="-3352799"/>
            <a:ext cx="10561673" cy="797977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9739DB2-7AD4-4F66-82E5-7355D133E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34" y="36791"/>
            <a:ext cx="9092425" cy="5862493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D2256E8-7E55-4259-8337-5F5D1C7136FC}"/>
              </a:ext>
            </a:extLst>
          </p:cNvPr>
          <p:cNvSpPr/>
          <p:nvPr/>
        </p:nvSpPr>
        <p:spPr>
          <a:xfrm>
            <a:off x="216310" y="221226"/>
            <a:ext cx="8780206" cy="54864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32000">
                <a:schemeClr val="accent3">
                  <a:lumMod val="95000"/>
                  <a:lumOff val="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20AC363-669F-48ED-B51D-A514EFE293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99756"/>
            <a:ext cx="7027362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6DB4968-7B1C-4A34-B856-EB2779576FE4}"/>
              </a:ext>
            </a:extLst>
          </p:cNvPr>
          <p:cNvSpPr/>
          <p:nvPr/>
        </p:nvSpPr>
        <p:spPr>
          <a:xfrm rot="21139329">
            <a:off x="435703" y="3700017"/>
            <a:ext cx="845795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今までの営業は、</a:t>
            </a:r>
            <a:br>
              <a:rPr lang="en-US" altLang="ja-JP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</a:b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　　　　　営業マニュアルを暗記する。</a:t>
            </a:r>
            <a:endParaRPr lang="en-US" altLang="ja-JP" sz="32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ja-JP" altLang="en-US" sz="12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展示会営業</a:t>
            </a:r>
            <a:r>
              <a:rPr lang="en-US" altLang="ja-JP" sz="16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®</a:t>
            </a: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は、ゲーム感覚で楽しみながら動く、自然にレベルアップしていく。</a:t>
            </a:r>
          </a:p>
        </p:txBody>
      </p:sp>
    </p:spTree>
    <p:extLst>
      <p:ext uri="{BB962C8B-B14F-4D97-AF65-F5344CB8AC3E}">
        <p14:creationId xmlns:p14="http://schemas.microsoft.com/office/powerpoint/2010/main" val="238591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E787B50-3DBA-4F9E-8A49-555AE9C35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420" y="-377040"/>
            <a:ext cx="13655145" cy="63053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97B54BE-FE4E-4040-95CC-65E61D2C5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5161187" y="-5391472"/>
            <a:ext cx="13655145" cy="630535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70AD925-F461-46B3-8444-E72440FBD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79" y="4287985"/>
            <a:ext cx="12593550" cy="338593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A1AB682-6BF7-4E0A-B624-B14586861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958" y="-3352799"/>
            <a:ext cx="10561673" cy="797977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9739DB2-7AD4-4F66-82E5-7355D133E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34" y="36791"/>
            <a:ext cx="9092425" cy="5862493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D2256E8-7E55-4259-8337-5F5D1C7136FC}"/>
              </a:ext>
            </a:extLst>
          </p:cNvPr>
          <p:cNvSpPr/>
          <p:nvPr/>
        </p:nvSpPr>
        <p:spPr>
          <a:xfrm>
            <a:off x="216310" y="221226"/>
            <a:ext cx="8780206" cy="54864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32000">
                <a:schemeClr val="accent3">
                  <a:lumMod val="95000"/>
                  <a:lumOff val="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01FB080-F3D0-4311-9C48-CD478B4CC0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74631"/>
            <a:ext cx="6484480" cy="4863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9677A9D-F880-4030-9275-D196D36186D4}"/>
              </a:ext>
            </a:extLst>
          </p:cNvPr>
          <p:cNvSpPr/>
          <p:nvPr/>
        </p:nvSpPr>
        <p:spPr>
          <a:xfrm rot="21139329">
            <a:off x="236239" y="2534705"/>
            <a:ext cx="10359004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今までの営業は、</a:t>
            </a:r>
            <a:br>
              <a:rPr lang="en-US" altLang="ja-JP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</a:b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自分の成績のためだけに歯を食いしばって働く。</a:t>
            </a:r>
            <a:br>
              <a:rPr lang="en-US" altLang="ja-JP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</a:br>
            <a:endParaRPr lang="en-US" altLang="ja-JP" sz="12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展示会営業</a:t>
            </a:r>
            <a:r>
              <a:rPr lang="en-US" altLang="ja-JP" sz="16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®</a:t>
            </a: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は、</a:t>
            </a:r>
            <a:br>
              <a:rPr lang="en-US" altLang="ja-JP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</a:b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自社も顧客も、そして社会も</a:t>
            </a:r>
            <a:endParaRPr lang="en-US" altLang="ja-JP" sz="3200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  <a:latin typeface="HGS明朝E" panose="02020900000000000000" pitchFamily="18" charset="-128"/>
              <a:ea typeface="HGS明朝E" panose="02020900000000000000" pitchFamily="18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latin typeface="HGS明朝E" panose="02020900000000000000" pitchFamily="18" charset="-128"/>
                <a:ea typeface="HGS明朝E" panose="02020900000000000000" pitchFamily="18" charset="-128"/>
              </a:rPr>
              <a:t>　　　　　　　　ハッピーになるために働く。</a:t>
            </a:r>
          </a:p>
        </p:txBody>
      </p:sp>
    </p:spTree>
    <p:extLst>
      <p:ext uri="{BB962C8B-B14F-4D97-AF65-F5344CB8AC3E}">
        <p14:creationId xmlns:p14="http://schemas.microsoft.com/office/powerpoint/2010/main" val="118882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4791</TotalTime>
  <Words>810</Words>
  <Application>Microsoft Office PowerPoint</Application>
  <PresentationFormat>ワイド画面</PresentationFormat>
  <Paragraphs>105</Paragraphs>
  <Slides>15</Slides>
  <Notes>15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3" baseType="lpstr">
      <vt:lpstr>HGP創英角ｺﾞｼｯｸUB</vt:lpstr>
      <vt:lpstr>HGS明朝E</vt:lpstr>
      <vt:lpstr>游ゴシック</vt:lpstr>
      <vt:lpstr>Arial</vt:lpstr>
      <vt:lpstr>Calibri</vt:lpstr>
      <vt:lpstr>Calibri Light</vt:lpstr>
      <vt:lpstr>Roboto</vt:lpstr>
      <vt:lpstr>1_Office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kiyonagakenichi</dc:creator>
  <cp:lastModifiedBy>清永 健一</cp:lastModifiedBy>
  <cp:revision>99</cp:revision>
  <dcterms:created xsi:type="dcterms:W3CDTF">2020-04-20T21:29:01Z</dcterms:created>
  <dcterms:modified xsi:type="dcterms:W3CDTF">2021-08-30T01:35:58Z</dcterms:modified>
</cp:coreProperties>
</file>