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8189" r:id="rId1"/>
  </p:sldMasterIdLst>
  <p:notesMasterIdLst>
    <p:notesMasterId r:id="rId17"/>
  </p:notesMasterIdLst>
  <p:handoutMasterIdLst>
    <p:handoutMasterId r:id="rId18"/>
  </p:handoutMasterIdLst>
  <p:sldIdLst>
    <p:sldId id="2131" r:id="rId2"/>
    <p:sldId id="1119" r:id="rId3"/>
    <p:sldId id="2181" r:id="rId4"/>
    <p:sldId id="773" r:id="rId5"/>
    <p:sldId id="2183" r:id="rId6"/>
    <p:sldId id="776" r:id="rId7"/>
    <p:sldId id="734" r:id="rId8"/>
    <p:sldId id="735" r:id="rId9"/>
    <p:sldId id="736" r:id="rId10"/>
    <p:sldId id="737" r:id="rId11"/>
    <p:sldId id="738" r:id="rId12"/>
    <p:sldId id="739" r:id="rId13"/>
    <p:sldId id="740" r:id="rId14"/>
    <p:sldId id="741" r:id="rId15"/>
    <p:sldId id="742" r:id="rId16"/>
  </p:sldIdLst>
  <p:sldSz cx="12192000" cy="6858000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66FF33"/>
    <a:srgbClr val="0000FF"/>
    <a:srgbClr val="FFFF99"/>
    <a:srgbClr val="66FF99"/>
    <a:srgbClr val="000099"/>
    <a:srgbClr val="660066"/>
    <a:srgbClr val="000000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9" autoAdjust="0"/>
    <p:restoredTop sz="68649" autoAdjust="0"/>
  </p:normalViewPr>
  <p:slideViewPr>
    <p:cSldViewPr snapToObjects="1">
      <p:cViewPr varScale="1">
        <p:scale>
          <a:sx n="70" d="100"/>
          <a:sy n="70" d="100"/>
        </p:scale>
        <p:origin x="213" y="2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0" tIns="47721" rIns="95440" bIns="477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1" y="1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0" tIns="47721" rIns="95440" bIns="477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51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0" tIns="47721" rIns="95440" bIns="4772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1" y="9721851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0" tIns="47721" rIns="95440" bIns="477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2A50CA-8E46-4FCC-95AB-57C601671E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89037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0" tIns="47721" rIns="95440" bIns="477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1" y="1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0" tIns="47721" rIns="95440" bIns="477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4938" y="765175"/>
            <a:ext cx="6829425" cy="384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6" y="4860926"/>
            <a:ext cx="568325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0" tIns="47721" rIns="95440" bIns="47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1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0" tIns="47721" rIns="95440" bIns="4772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1" y="9721851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0" tIns="47721" rIns="95440" bIns="477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438B7A-BBE1-4D57-B1BC-EBE8DB2DD9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24438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effect-lab.info/sound/anime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5325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3588" indent="-285995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981" indent="-228796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1574" indent="-228796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9166" indent="-228796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6759" indent="-2287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4351" indent="-2287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31944" indent="-2287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9536" indent="-2287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fld id="{E4F57F63-E0F1-40BE-8C63-6264008A7EE4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0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65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最初の効果音デデンは効果音ラボ：</a:t>
            </a:r>
            <a:r>
              <a:rPr kumimoji="1" lang="en-US" altLang="ja-JP" dirty="0"/>
              <a:t>http://soundeffect-lab.info/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シンキングタイム音は、「</a:t>
            </a:r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r>
              <a:rPr kumimoji="1"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」←必ずスライドに表記して使用ください。（このスライドでは右下に表記）</a:t>
            </a:r>
            <a:endParaRPr kumimoji="1" lang="en-US" altLang="ja-JP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3227-B317-409F-9950-3D8781D8445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619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最初の効果音デデンは効果音ラボ：</a:t>
            </a:r>
            <a:r>
              <a:rPr kumimoji="1" lang="en-US" altLang="ja-JP" dirty="0"/>
              <a:t>http://soundeffect-lab.info/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シンキングタイム音は、「</a:t>
            </a:r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r>
              <a:rPr kumimoji="1"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」←必ずスライドに表記して使用ください。（このスライドでは右下に表記）</a:t>
            </a:r>
            <a:endParaRPr kumimoji="1" lang="en-US" altLang="ja-JP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3227-B317-409F-9950-3D8781D8445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555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最初の効果音デデンは効果音ラボ：</a:t>
            </a:r>
            <a:r>
              <a:rPr kumimoji="1" lang="en-US" altLang="ja-JP" dirty="0"/>
              <a:t>http://soundeffect-lab.info/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シンキングタイム音は、「</a:t>
            </a:r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r>
              <a:rPr kumimoji="1"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」←必ずスライドに表記して使用ください。（このスライドでは右下に表記）</a:t>
            </a:r>
            <a:endParaRPr kumimoji="1" lang="en-US" altLang="ja-JP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3227-B317-409F-9950-3D8781D8445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823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最初の効果音デデンは効果音ラボ：</a:t>
            </a:r>
            <a:r>
              <a:rPr kumimoji="1" lang="en-US" altLang="ja-JP" dirty="0"/>
              <a:t>http://soundeffect-lab.info/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シンキングタイム音は、「</a:t>
            </a:r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r>
              <a:rPr kumimoji="1"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」←必ずスライドに表記して使用ください。（このスライドでは右下に表記）</a:t>
            </a:r>
            <a:endParaRPr kumimoji="1" lang="en-US" altLang="ja-JP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3227-B317-409F-9950-3D8781D8445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847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最初の効果音デデンは効果音ラボ：</a:t>
            </a:r>
            <a:r>
              <a:rPr kumimoji="1" lang="en-US" altLang="ja-JP" dirty="0"/>
              <a:t>http://soundeffect-lab.info/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シンキングタイム音は、「</a:t>
            </a:r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r>
              <a:rPr kumimoji="1"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」←必ずスライドに表記して使用ください。（このスライドでは右下に表記）</a:t>
            </a:r>
            <a:endParaRPr kumimoji="1" lang="en-US" altLang="ja-JP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3227-B317-409F-9950-3D8781D8445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877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最初の効果音デデンは効果音ラボ：</a:t>
            </a:r>
            <a:r>
              <a:rPr kumimoji="1" lang="en-US" altLang="ja-JP" dirty="0"/>
              <a:t>http://soundeffect-lab.info/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シンキングタイム音は、「</a:t>
            </a:r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r>
              <a:rPr kumimoji="1"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」←必ずスライドに表記して使用ください。（このスライドでは右下に表記）</a:t>
            </a:r>
            <a:endParaRPr kumimoji="1" lang="en-US" altLang="ja-JP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3227-B317-409F-9950-3D8781D8445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57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効果音ラボ</a:t>
            </a:r>
            <a:endParaRPr kumimoji="1" lang="en-US" altLang="ja-JP" dirty="0"/>
          </a:p>
          <a:p>
            <a:r>
              <a:rPr lang="en-US" altLang="ja-JP" dirty="0">
                <a:hlinkClick r:id="rId3"/>
              </a:rPr>
              <a:t>https://soundeffect-lab.info/sound/anime/</a:t>
            </a:r>
            <a:r>
              <a:rPr lang="ja-JP" altLang="en-US" dirty="0"/>
              <a:t>　　</a:t>
            </a:r>
            <a:endParaRPr lang="en-US" altLang="ja-JP" dirty="0"/>
          </a:p>
          <a:p>
            <a:r>
              <a:rPr kumimoji="1" lang="ja-JP" altLang="en-US" dirty="0"/>
              <a:t>のフリー音源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3227-B317-409F-9950-3D8781D8445A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5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5325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3588" indent="-285995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981" indent="-228796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1574" indent="-228796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9166" indent="-228796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6759" indent="-2287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4351" indent="-2287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31944" indent="-2287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9536" indent="-2287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fld id="{E4F57F63-E0F1-40BE-8C63-6264008A7EE4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1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/>
              <a:t>http://dova-s.jp/</a:t>
            </a:r>
            <a:r>
              <a:rPr lang="ja-JP" altLang="en-US" dirty="0"/>
              <a:t>　の中のフリー音源</a:t>
            </a:r>
          </a:p>
        </p:txBody>
      </p:sp>
      <p:sp>
        <p:nvSpPr>
          <p:cNvPr id="819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1C239-6A50-43FA-AAC4-8E498720CF2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522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5325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3588" indent="-285995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981" indent="-228796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1574" indent="-228796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9166" indent="-228796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6759" indent="-2287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4351" indent="-2287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31944" indent="-2287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9536" indent="-2287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fld id="{E4F57F63-E0F1-40BE-8C63-6264008A7EE4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最初の効果音デデンは効果音ラボ：</a:t>
            </a:r>
            <a:r>
              <a:rPr kumimoji="1" lang="en-US" altLang="ja-JP" dirty="0"/>
              <a:t>http://soundeffect-lab.info/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シンキングタイム音は、「</a:t>
            </a:r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r>
              <a:rPr kumimoji="1"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」←必ずスライドに表記して使用ください。（このスライドでは右下に表記）</a:t>
            </a:r>
            <a:endParaRPr kumimoji="1" lang="en-US" altLang="ja-JP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3227-B317-409F-9950-3D8781D8445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474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最初の効果音デデンは効果音ラボ：</a:t>
            </a:r>
            <a:r>
              <a:rPr kumimoji="1" lang="en-US" altLang="ja-JP" dirty="0"/>
              <a:t>http://soundeffect-lab.info/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シンキングタイム音は、「</a:t>
            </a:r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r>
              <a:rPr kumimoji="1"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」←必ずスライドに表記して使用ください。（このスライドでは右下に表記）</a:t>
            </a:r>
            <a:endParaRPr kumimoji="1" lang="en-US" altLang="ja-JP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3227-B317-409F-9950-3D8781D8445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13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最初の効果音デデンは効果音ラボ：</a:t>
            </a:r>
            <a:r>
              <a:rPr kumimoji="1" lang="en-US" altLang="ja-JP" dirty="0"/>
              <a:t>http://soundeffect-lab.info/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シンキングタイム音は、「</a:t>
            </a:r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r>
              <a:rPr kumimoji="1"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」←必ずスライドに表記して使用ください。（このスライドでは右下に表記）</a:t>
            </a:r>
            <a:endParaRPr kumimoji="1" lang="en-US" altLang="ja-JP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3227-B317-409F-9950-3D8781D8445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63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最初の効果音デデンは効果音ラボ：</a:t>
            </a:r>
            <a:r>
              <a:rPr kumimoji="1" lang="en-US" altLang="ja-JP" dirty="0"/>
              <a:t>http://soundeffect-lab.info/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シンキングタイム音は、「</a:t>
            </a:r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r>
              <a:rPr kumimoji="1"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」←必ずスライドに表記して使用ください。（このスライドでは右下に表記）</a:t>
            </a:r>
            <a:endParaRPr kumimoji="1" lang="en-US" altLang="ja-JP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3227-B317-409F-9950-3D8781D8445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44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7">
            <a:extLst>
              <a:ext uri="{FF2B5EF4-FFF2-40B4-BE49-F238E27FC236}">
                <a16:creationId xmlns:a16="http://schemas.microsoft.com/office/drawing/2014/main" id="{B0881B95-F65B-4CA5-838E-891E79D3C4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902925"/>
            <a:ext cx="82804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63814E45-A267-4C28-9A15-E198A54FF4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36" y="54071"/>
            <a:ext cx="1035115" cy="404599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C0B136A-987B-4026-950E-316503C30F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04696" y="6381750"/>
            <a:ext cx="755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52D3B0-9A71-4F07-A7B4-160E07A3A145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" name="図 8">
            <a:extLst>
              <a:ext uri="{FF2B5EF4-FFF2-40B4-BE49-F238E27FC236}">
                <a16:creationId xmlns:a16="http://schemas.microsoft.com/office/drawing/2014/main" id="{27FA0931-E3BD-4BDF-8ACC-8DD8E51389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630988"/>
            <a:ext cx="8280400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フッター プレースホルダー 4">
            <a:extLst>
              <a:ext uri="{FF2B5EF4-FFF2-40B4-BE49-F238E27FC236}">
                <a16:creationId xmlns:a16="http://schemas.microsoft.com/office/drawing/2014/main" id="{916BBE3B-D30A-4803-A58E-FCD31E799542}"/>
              </a:ext>
            </a:extLst>
          </p:cNvPr>
          <p:cNvSpPr txBox="1">
            <a:spLocks/>
          </p:cNvSpPr>
          <p:nvPr userDrawn="1"/>
        </p:nvSpPr>
        <p:spPr>
          <a:xfrm>
            <a:off x="34925" y="6579350"/>
            <a:ext cx="91090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  <a:defRPr kumimoji="1"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z="1000" dirty="0">
                <a:latin typeface="Calibri"/>
              </a:rPr>
              <a:t>Copyrights (C)</a:t>
            </a:r>
            <a:r>
              <a:rPr lang="ja-JP" altLang="en-US" sz="1000" dirty="0">
                <a:latin typeface="Calibri"/>
              </a:rPr>
              <a:t>展示会営業Ⓡ </a:t>
            </a:r>
            <a:r>
              <a:rPr lang="en-US" altLang="ja-JP" sz="1000" dirty="0">
                <a:latin typeface="Calibri"/>
              </a:rPr>
              <a:t>All Rights Reserve</a:t>
            </a:r>
            <a:endParaRPr lang="ja-JP" altLang="en-US" sz="1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54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561385-E7E8-4719-9758-2CF40A8D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9D5CBE-27C5-4C0F-895D-14914F180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ED8300-88D8-4A85-9B87-3253BD9C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D7CCB7-F601-48CB-AFA2-E331FB4D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A80A0E-4760-4C40-8ED0-3E7A17B7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A1D912-F55E-4A49-AFC3-69B02AB99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85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DE2B97-7F8D-4BA3-BA81-42C37A208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EC5E69E-F264-4512-87AE-54748F554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BA6419-AE49-4D61-A470-4DC5541D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7615C5-F51E-4585-B4A0-3B0E4D14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2FEB55-724C-4944-9353-A18B9497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A1D912-F55E-4A49-AFC3-69B02AB99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97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036D7-4D8B-4373-979B-7C0DC552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1EF0FA-0F9F-44CC-B0ED-71C076DAE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2038EF-6F34-409E-B40F-4AB343F2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086A41-B90F-48E0-9C1E-5D51765C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C011EC-5409-4542-99D4-6B81E07E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A1D912-F55E-4A49-AFC3-69B02AB99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6581F4-C2DB-4017-A568-095D740D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C85518-60C7-4E3A-91CB-87FF5AD0D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C6D9AE-0306-43F1-9978-FEB9B81F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640E58-9590-49D0-83AD-FDC89E73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E34FA9-74C3-4842-862E-A8E346A5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A1D912-F55E-4A49-AFC3-69B02AB99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07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07079E-583A-4383-B492-AD50688B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0FA9FC-86F4-4959-91C8-E4C0A1655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1D37118-81AA-4C2F-8624-862C945FD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4D8A82-9FAF-4887-9336-FB496AD4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12C615-11D0-439B-9F29-5AF8364A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B85283-59CC-45D1-B1E4-813EB3C5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A1D912-F55E-4A49-AFC3-69B02AB99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96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FC4DAA-A97B-4E61-9156-5FAD1DAE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606A46-3136-461E-B377-9934987E8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64DB95-AF3E-4E2A-8E3F-5BC679825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C59558-0CBE-4E91-9E4C-EFA00606F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4468DF5-BB5A-4A49-99DE-DF7709729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CF412C8-6A4E-40E3-BCED-913B5512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2A1F737-7E8A-430E-AE11-AC178459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E7361D7-11F8-43F3-AB91-9EE72D27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A1D912-F55E-4A49-AFC3-69B02AB99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13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48CD6C-B43B-4DED-9EAE-70B43178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7E1A85-BD33-421B-B2BD-9B2D7DAC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8846E8E-6BFA-4AB8-B4DB-71876DE3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F2308F-1ECB-4CCF-86EC-F0F4088F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A1D912-F55E-4A49-AFC3-69B02AB99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40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AF2047A-3239-4197-A3B4-E101772E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3F4E8D-3CC1-4245-999D-87192104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0165D4-4F4A-44CB-AF79-C305F741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A1D912-F55E-4A49-AFC3-69B02AB99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96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E841E2-ABA4-4C21-BB41-9E8A3105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37222F-D1F1-4041-8C9F-6217D5E8E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88A851-D732-492C-B94F-B28A728D4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A6D75A-4B72-4F5C-99CA-1CA29FFB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ABAB22-2422-488D-8AE3-408F7444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BC8D62-AAED-4EE2-927D-BC46184A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A1D912-F55E-4A49-AFC3-69B02AB99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03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109B0A-A544-432F-9889-7AD934B6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1737AC0-4DE1-447F-A600-1D65DF7BD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63A229-71C7-4706-9F57-DB1EC97DA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8430D2-2CC5-4A6D-ACF3-BBEB8024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5667CC-321B-432E-8B42-92DB36B3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B77B40-5211-42D6-A536-7AA485E8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A1D912-F55E-4A49-AFC3-69B02AB99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91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11A97797-4C56-4C27-AF83-7F68E35F78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902925"/>
            <a:ext cx="82804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1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87BF88F-58BB-4AC8-A023-0179B5EEE4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44238"/>
            <a:ext cx="2037539" cy="796420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86BC6D27-56EA-4543-84BF-B79D074422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29725" y="6418135"/>
            <a:ext cx="755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DA17CDA5-CAAC-47D8-9E18-F2DAF969D79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20" name="図 8">
            <a:extLst>
              <a:ext uri="{FF2B5EF4-FFF2-40B4-BE49-F238E27FC236}">
                <a16:creationId xmlns:a16="http://schemas.microsoft.com/office/drawing/2014/main" id="{AB0D4235-6D1B-4038-BED5-58A798428E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630988"/>
            <a:ext cx="8280400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フッター プレースホルダー 4">
            <a:extLst>
              <a:ext uri="{FF2B5EF4-FFF2-40B4-BE49-F238E27FC236}">
                <a16:creationId xmlns:a16="http://schemas.microsoft.com/office/drawing/2014/main" id="{E0282EBA-901E-4410-B475-A840E72BB7AE}"/>
              </a:ext>
            </a:extLst>
          </p:cNvPr>
          <p:cNvSpPr txBox="1">
            <a:spLocks/>
          </p:cNvSpPr>
          <p:nvPr userDrawn="1"/>
        </p:nvSpPr>
        <p:spPr>
          <a:xfrm>
            <a:off x="34925" y="6578600"/>
            <a:ext cx="91090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  <a:defRPr kumimoji="1"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z="1000" dirty="0">
                <a:latin typeface="Calibri"/>
              </a:rPr>
              <a:t>Copyrights (C)</a:t>
            </a:r>
            <a:r>
              <a:rPr lang="ja-JP" altLang="en-US" sz="1000" dirty="0">
                <a:latin typeface="Calibri"/>
              </a:rPr>
              <a:t>展示会営業Ⓡ </a:t>
            </a:r>
            <a:r>
              <a:rPr lang="en-US" altLang="ja-JP" sz="1000" dirty="0">
                <a:latin typeface="Calibri"/>
              </a:rPr>
              <a:t>All Rights Reserve</a:t>
            </a:r>
            <a:endParaRPr lang="ja-JP" altLang="en-US" sz="1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7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90" r:id="rId1"/>
    <p:sldLayoutId id="2147488191" r:id="rId2"/>
    <p:sldLayoutId id="2147488192" r:id="rId3"/>
    <p:sldLayoutId id="2147488193" r:id="rId4"/>
    <p:sldLayoutId id="2147488194" r:id="rId5"/>
    <p:sldLayoutId id="2147488195" r:id="rId6"/>
    <p:sldLayoutId id="2147488196" r:id="rId7"/>
    <p:sldLayoutId id="2147488197" r:id="rId8"/>
    <p:sldLayoutId id="2147488198" r:id="rId9"/>
    <p:sldLayoutId id="2147488199" r:id="rId10"/>
    <p:sldLayoutId id="21474882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p3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p3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p3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p3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p3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7D401C3-9A08-435A-BA41-584DCB1DA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5" y="953725"/>
            <a:ext cx="8674852" cy="567063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D78A77-0901-4734-AFB3-C10556AC7B36}"/>
              </a:ext>
            </a:extLst>
          </p:cNvPr>
          <p:cNvSpPr txBox="1"/>
          <p:nvPr/>
        </p:nvSpPr>
        <p:spPr>
          <a:xfrm>
            <a:off x="1403034" y="2921168"/>
            <a:ext cx="74707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prstClr val="black"/>
                </a:solidFill>
                <a:effectLst>
                  <a:glow rad="254000">
                    <a:prstClr val="white"/>
                  </a:glow>
                  <a:outerShdw blurRad="50800" dist="50800" dir="5400000" algn="ctr" rotWithShape="0">
                    <a:prstClr val="black"/>
                  </a:outerShdw>
                </a:effectLst>
                <a:ea typeface="HGP創英角ｺﾞｼｯｸUB" panose="020B0900000000000000" pitchFamily="50" charset="-128"/>
              </a:rPr>
              <a:t>レベル１　ミュージックプレゼン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solidFill>
                <a:prstClr val="black"/>
              </a:solidFill>
              <a:effectLst>
                <a:glow rad="254000">
                  <a:prstClr val="white"/>
                </a:glow>
                <a:outerShdw blurRad="50800" dist="50800" dir="5400000" algn="ctr" rotWithShape="0">
                  <a:prstClr val="black"/>
                </a:outerShdw>
              </a:effectLst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57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QUIZ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99470" y="233645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クイズ</a:t>
            </a:r>
            <a:endParaRPr lang="en-US" altLang="ja-JP" sz="6000" dirty="0">
              <a:solidFill>
                <a:srgbClr val="FF0000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売れるのはどっち？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20326467">
            <a:off x="-565334" y="3170509"/>
            <a:ext cx="97171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4000" dirty="0"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顧客の言う通りにする営業マン</a:t>
            </a:r>
            <a:endParaRPr lang="en-US" altLang="ja-JP" sz="4800" dirty="0">
              <a:solidFill>
                <a:srgbClr val="FF0000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顧客の考えを超える営業マン</a:t>
            </a:r>
            <a:endParaRPr lang="ja-JP" altLang="en-US" sz="6000" dirty="0"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77C7F7E-A612-442B-884E-B000C3374253}"/>
              </a:ext>
            </a:extLst>
          </p:cNvPr>
          <p:cNvSpPr/>
          <p:nvPr/>
        </p:nvSpPr>
        <p:spPr>
          <a:xfrm>
            <a:off x="5409909" y="6588970"/>
            <a:ext cx="3719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endParaRPr lang="ja-JP" altLang="en-US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2" name="クイズ　デデン">
            <a:hlinkClick r:id="" action="ppaction://media"/>
            <a:extLst>
              <a:ext uri="{FF2B5EF4-FFF2-40B4-BE49-F238E27FC236}">
                <a16:creationId xmlns:a16="http://schemas.microsoft.com/office/drawing/2014/main" id="{644DFD77-E67A-4E42-8967-68A0BB1786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76820" y="1152094"/>
            <a:ext cx="304800" cy="304800"/>
          </a:xfrm>
          <a:prstGeom prst="rect">
            <a:avLst/>
          </a:prstGeom>
        </p:spPr>
      </p:pic>
      <p:pic>
        <p:nvPicPr>
          <p:cNvPr id="3" name="thinking2">
            <a:hlinkClick r:id="" action="ppaction://media"/>
            <a:extLst>
              <a:ext uri="{FF2B5EF4-FFF2-40B4-BE49-F238E27FC236}">
                <a16:creationId xmlns:a16="http://schemas.microsoft.com/office/drawing/2014/main" id="{DE4591C3-2F9C-40E2-A9B2-BC2DA28E26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8661" y="3124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8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5193FCD-E68A-4906-8B83-7406FF5677BF}"/>
              </a:ext>
            </a:extLst>
          </p:cNvPr>
          <p:cNvSpPr/>
          <p:nvPr/>
        </p:nvSpPr>
        <p:spPr>
          <a:xfrm>
            <a:off x="-264684" y="-216405"/>
            <a:ext cx="9376019" cy="73358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 rot="20513886">
            <a:off x="-1410396" y="-126678"/>
            <a:ext cx="9742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0" dirty="0">
                <a:ln cmpd="dbl"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○</a:t>
            </a:r>
            <a:r>
              <a:rPr lang="en-US" altLang="ja-JP" sz="20000" dirty="0">
                <a:ln cmpd="dbl"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×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0" dirty="0">
                <a:ln cmpd="dbl"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クイズ</a:t>
            </a:r>
            <a:endParaRPr lang="en-US" altLang="ja-JP" sz="20000" dirty="0">
              <a:ln cmpd="dbl">
                <a:noFill/>
              </a:ln>
              <a:solidFill>
                <a:prstClr val="white">
                  <a:lumMod val="50000"/>
                </a:prstClr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32342" y="612844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営業は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新規顧客獲得が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重要なので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売った後のケアは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必要ない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</p:txBody>
      </p:sp>
      <p:pic>
        <p:nvPicPr>
          <p:cNvPr id="3" name="クイズ　デデ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57494" y="1196752"/>
            <a:ext cx="609600" cy="6096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6A922E-8E11-4762-9289-E616A14F3B8A}"/>
              </a:ext>
            </a:extLst>
          </p:cNvPr>
          <p:cNvSpPr/>
          <p:nvPr/>
        </p:nvSpPr>
        <p:spPr>
          <a:xfrm>
            <a:off x="5167022" y="6588970"/>
            <a:ext cx="3719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endParaRPr lang="ja-JP" altLang="en-US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5" name="クイズ　デデン">
            <a:hlinkClick r:id="" action="ppaction://media"/>
            <a:extLst>
              <a:ext uri="{FF2B5EF4-FFF2-40B4-BE49-F238E27FC236}">
                <a16:creationId xmlns:a16="http://schemas.microsoft.com/office/drawing/2014/main" id="{5413E6D5-F08C-4466-BD0B-17874587F5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26770" y="773705"/>
            <a:ext cx="304800" cy="304800"/>
          </a:xfrm>
          <a:prstGeom prst="rect">
            <a:avLst/>
          </a:prstGeom>
        </p:spPr>
      </p:pic>
      <p:pic>
        <p:nvPicPr>
          <p:cNvPr id="9" name="thinking2">
            <a:hlinkClick r:id="" action="ppaction://media"/>
            <a:extLst>
              <a:ext uri="{FF2B5EF4-FFF2-40B4-BE49-F238E27FC236}">
                <a16:creationId xmlns:a16="http://schemas.microsoft.com/office/drawing/2014/main" id="{34BF42F7-DB29-4FF6-B405-98742E5196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31815" y="29972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1811891-01AC-4270-AA5F-25B31F46D16B}"/>
              </a:ext>
            </a:extLst>
          </p:cNvPr>
          <p:cNvSpPr/>
          <p:nvPr/>
        </p:nvSpPr>
        <p:spPr>
          <a:xfrm>
            <a:off x="-257689" y="-261410"/>
            <a:ext cx="9143999" cy="71273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 rot="20513886">
            <a:off x="-1005351" y="-126679"/>
            <a:ext cx="9742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0" dirty="0">
                <a:ln cmpd="dbl"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○</a:t>
            </a:r>
            <a:r>
              <a:rPr lang="en-US" altLang="ja-JP" sz="20000" dirty="0">
                <a:ln cmpd="dbl"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×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0" dirty="0">
                <a:ln cmpd="dbl"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クイズ</a:t>
            </a:r>
            <a:endParaRPr lang="en-US" altLang="ja-JP" sz="20000" dirty="0">
              <a:ln cmpd="dbl">
                <a:noFill/>
              </a:ln>
              <a:solidFill>
                <a:prstClr val="white">
                  <a:lumMod val="50000"/>
                </a:prstClr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325" y="908721"/>
            <a:ext cx="9143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資料請求の依頼が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あれば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できるだけ早く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資料を送付する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F3A2231-E035-4C87-BAA7-F03BE1773143}"/>
              </a:ext>
            </a:extLst>
          </p:cNvPr>
          <p:cNvSpPr/>
          <p:nvPr/>
        </p:nvSpPr>
        <p:spPr>
          <a:xfrm>
            <a:off x="5167022" y="6588970"/>
            <a:ext cx="3719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endParaRPr lang="ja-JP" altLang="en-US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3" name="クイズ　デデン">
            <a:hlinkClick r:id="" action="ppaction://media"/>
            <a:extLst>
              <a:ext uri="{FF2B5EF4-FFF2-40B4-BE49-F238E27FC236}">
                <a16:creationId xmlns:a16="http://schemas.microsoft.com/office/drawing/2014/main" id="{97631D93-B050-4964-97EA-7BF1E19192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300248" y="1448780"/>
            <a:ext cx="304800" cy="304800"/>
          </a:xfrm>
          <a:prstGeom prst="rect">
            <a:avLst/>
          </a:prstGeom>
        </p:spPr>
      </p:pic>
      <p:pic>
        <p:nvPicPr>
          <p:cNvPr id="8" name="thinking2">
            <a:hlinkClick r:id="" action="ppaction://media"/>
            <a:extLst>
              <a:ext uri="{FF2B5EF4-FFF2-40B4-BE49-F238E27FC236}">
                <a16:creationId xmlns:a16="http://schemas.microsoft.com/office/drawing/2014/main" id="{DF1EAB87-DEDC-4687-951D-EB56E7F2AF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26870" y="2528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DB2FD79-7A1E-4CBC-A113-7D9C7FDC63D9}"/>
              </a:ext>
            </a:extLst>
          </p:cNvPr>
          <p:cNvSpPr/>
          <p:nvPr/>
        </p:nvSpPr>
        <p:spPr>
          <a:xfrm>
            <a:off x="-204700" y="-396425"/>
            <a:ext cx="9084015" cy="72544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 rot="20513886">
            <a:off x="-780326" y="-207566"/>
            <a:ext cx="9742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0" dirty="0">
                <a:ln cmpd="dbl"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○</a:t>
            </a:r>
            <a:r>
              <a:rPr lang="en-US" altLang="ja-JP" sz="20000" dirty="0">
                <a:ln cmpd="dbl"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×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0" dirty="0">
                <a:ln cmpd="dbl"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クイズ</a:t>
            </a:r>
            <a:endParaRPr lang="en-US" altLang="ja-JP" sz="20000" dirty="0">
              <a:ln cmpd="dbl">
                <a:noFill/>
              </a:ln>
              <a:solidFill>
                <a:prstClr val="white">
                  <a:lumMod val="50000"/>
                </a:prstClr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204700" y="1857885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商談中に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沈黙は禁物である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6B4F191-9A31-483A-9D41-CEC750C139B8}"/>
              </a:ext>
            </a:extLst>
          </p:cNvPr>
          <p:cNvSpPr/>
          <p:nvPr/>
        </p:nvSpPr>
        <p:spPr>
          <a:xfrm>
            <a:off x="5167022" y="6588970"/>
            <a:ext cx="3719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endParaRPr lang="ja-JP" altLang="en-US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3" name="クイズ　デデン">
            <a:hlinkClick r:id="" action="ppaction://media"/>
            <a:extLst>
              <a:ext uri="{FF2B5EF4-FFF2-40B4-BE49-F238E27FC236}">
                <a16:creationId xmlns:a16="http://schemas.microsoft.com/office/drawing/2014/main" id="{21913FEF-070D-4764-96E2-2D3251862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53255" y="998730"/>
            <a:ext cx="304800" cy="304800"/>
          </a:xfrm>
          <a:prstGeom prst="rect">
            <a:avLst/>
          </a:prstGeom>
        </p:spPr>
      </p:pic>
      <p:pic>
        <p:nvPicPr>
          <p:cNvPr id="8" name="thinking2">
            <a:hlinkClick r:id="" action="ppaction://media"/>
            <a:extLst>
              <a:ext uri="{FF2B5EF4-FFF2-40B4-BE49-F238E27FC236}">
                <a16:creationId xmlns:a16="http://schemas.microsoft.com/office/drawing/2014/main" id="{9B9CD9ED-D96D-4F0D-B555-C68452BEA0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58055" y="22588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BC76F78-ECB1-4732-899C-D43A7D6F6085}"/>
              </a:ext>
            </a:extLst>
          </p:cNvPr>
          <p:cNvSpPr/>
          <p:nvPr/>
        </p:nvSpPr>
        <p:spPr>
          <a:xfrm>
            <a:off x="-159695" y="-306415"/>
            <a:ext cx="9039010" cy="71644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 rot="20513886">
            <a:off x="-1095361" y="-162561"/>
            <a:ext cx="9742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0" dirty="0">
                <a:ln cmpd="dbl"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○</a:t>
            </a:r>
            <a:r>
              <a:rPr lang="en-US" altLang="ja-JP" sz="20000" dirty="0">
                <a:ln cmpd="dbl"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×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0" dirty="0">
                <a:ln cmpd="dbl"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クイズ</a:t>
            </a:r>
            <a:endParaRPr lang="en-US" altLang="ja-JP" sz="20000" dirty="0">
              <a:ln cmpd="dbl">
                <a:noFill/>
              </a:ln>
              <a:solidFill>
                <a:prstClr val="white">
                  <a:lumMod val="50000"/>
                </a:prstClr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59695" y="1424966"/>
            <a:ext cx="9143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顧客と関係性を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築くには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できるだけ長い時間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一緒にいるとよい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3B86A9-3C64-441B-9027-AA5D33E9ED12}"/>
              </a:ext>
            </a:extLst>
          </p:cNvPr>
          <p:cNvSpPr/>
          <p:nvPr/>
        </p:nvSpPr>
        <p:spPr>
          <a:xfrm>
            <a:off x="5167022" y="6588970"/>
            <a:ext cx="3719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endParaRPr lang="ja-JP" altLang="en-US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8" name="クイズ　デデン">
            <a:hlinkClick r:id="" action="ppaction://media"/>
            <a:extLst>
              <a:ext uri="{FF2B5EF4-FFF2-40B4-BE49-F238E27FC236}">
                <a16:creationId xmlns:a16="http://schemas.microsoft.com/office/drawing/2014/main" id="{C64B1285-33C1-4D74-A9A2-A8B01EC8DB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605048" y="773705"/>
            <a:ext cx="304800" cy="304800"/>
          </a:xfrm>
          <a:prstGeom prst="rect">
            <a:avLst/>
          </a:prstGeom>
        </p:spPr>
      </p:pic>
      <p:pic>
        <p:nvPicPr>
          <p:cNvPr id="9" name="thinking2">
            <a:hlinkClick r:id="" action="ppaction://media"/>
            <a:extLst>
              <a:ext uri="{FF2B5EF4-FFF2-40B4-BE49-F238E27FC236}">
                <a16:creationId xmlns:a16="http://schemas.microsoft.com/office/drawing/2014/main" id="{D29599DE-D766-4418-B6F3-A88638A754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51895" y="239388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4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F3002A-224D-4C79-A8C9-185C3DAA9786}"/>
              </a:ext>
            </a:extLst>
          </p:cNvPr>
          <p:cNvSpPr/>
          <p:nvPr/>
        </p:nvSpPr>
        <p:spPr>
          <a:xfrm>
            <a:off x="-159695" y="-306415"/>
            <a:ext cx="9039010" cy="71644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 rot="20513886">
            <a:off x="-686061" y="-162561"/>
            <a:ext cx="9742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0" dirty="0">
                <a:ln cmpd="dbl"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○</a:t>
            </a:r>
            <a:r>
              <a:rPr lang="en-US" altLang="ja-JP" sz="20000" dirty="0">
                <a:ln cmpd="dbl"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×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0" dirty="0">
                <a:ln cmpd="dbl"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クイズ</a:t>
            </a:r>
            <a:endParaRPr lang="en-US" altLang="ja-JP" sz="20000" dirty="0">
              <a:ln cmpd="dbl">
                <a:noFill/>
              </a:ln>
              <a:solidFill>
                <a:prstClr val="white">
                  <a:lumMod val="50000"/>
                </a:prstClr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564740" y="1720840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わたしは、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一流の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ln cmpd="dbl">
                  <a:noFill/>
                </a:ln>
                <a:solidFill>
                  <a:prstClr val="white"/>
                </a:solidFill>
                <a:effectLst>
                  <a:glow>
                    <a:srgbClr val="DDDDDD"/>
                  </a:glow>
                  <a:reflection endPos="0" dir="5400000" sy="-100000" algn="bl" rotWithShape="0"/>
                </a:effectLst>
                <a:ea typeface="HGP創英角ｺﾞｼｯｸUB" panose="020B0900000000000000" pitchFamily="50" charset="-128"/>
              </a:rPr>
              <a:t>営業パーソンだ</a:t>
            </a:r>
            <a:endParaRPr lang="en-US" altLang="ja-JP" sz="7200" dirty="0">
              <a:ln cmpd="dbl">
                <a:noFill/>
              </a:ln>
              <a:solidFill>
                <a:prstClr val="white"/>
              </a:solidFill>
              <a:effectLst>
                <a:glow>
                  <a:srgbClr val="DDDDDD"/>
                </a:glow>
                <a:reflection endPos="0" dir="5400000" sy="-100000" algn="bl" rotWithShape="0"/>
              </a:effectLst>
              <a:ea typeface="HGP創英角ｺﾞｼｯｸUB" panose="020B09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F198DEE-3923-4AC4-AAA1-668A3A3FD711}"/>
              </a:ext>
            </a:extLst>
          </p:cNvPr>
          <p:cNvSpPr/>
          <p:nvPr/>
        </p:nvSpPr>
        <p:spPr>
          <a:xfrm>
            <a:off x="5167022" y="6588970"/>
            <a:ext cx="3719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endParaRPr lang="ja-JP" altLang="en-US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3" name="クイズ　デデン">
            <a:hlinkClick r:id="" action="ppaction://media"/>
            <a:extLst>
              <a:ext uri="{FF2B5EF4-FFF2-40B4-BE49-F238E27FC236}">
                <a16:creationId xmlns:a16="http://schemas.microsoft.com/office/drawing/2014/main" id="{3ED618C2-C27D-46CF-93A0-C4D3C1052C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152287" y="1313765"/>
            <a:ext cx="304800" cy="304800"/>
          </a:xfrm>
          <a:prstGeom prst="rect">
            <a:avLst/>
          </a:prstGeom>
        </p:spPr>
      </p:pic>
      <p:pic>
        <p:nvPicPr>
          <p:cNvPr id="8" name="thinking2">
            <a:hlinkClick r:id="" action="ppaction://media"/>
            <a:extLst>
              <a:ext uri="{FF2B5EF4-FFF2-40B4-BE49-F238E27FC236}">
                <a16:creationId xmlns:a16="http://schemas.microsoft.com/office/drawing/2014/main" id="{F0C97EC8-94ED-4045-95BB-FF435E07D8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611835" y="2528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7CB184-2C8E-44E8-A7D5-8764F6DCA282}"/>
              </a:ext>
            </a:extLst>
          </p:cNvPr>
          <p:cNvSpPr/>
          <p:nvPr/>
        </p:nvSpPr>
        <p:spPr>
          <a:xfrm>
            <a:off x="1" y="0"/>
            <a:ext cx="887931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A1C4D9-CD54-4E81-A106-1CBDA821DF1C}"/>
              </a:ext>
            </a:extLst>
          </p:cNvPr>
          <p:cNvSpPr txBox="1"/>
          <p:nvPr/>
        </p:nvSpPr>
        <p:spPr>
          <a:xfrm>
            <a:off x="193349" y="2528900"/>
            <a:ext cx="8685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衝撃的な事実</a:t>
            </a:r>
          </a:p>
        </p:txBody>
      </p:sp>
      <p:pic>
        <p:nvPicPr>
          <p:cNvPr id="6" name="がガーン">
            <a:hlinkClick r:id="" action="ppaction://media"/>
            <a:extLst>
              <a:ext uri="{FF2B5EF4-FFF2-40B4-BE49-F238E27FC236}">
                <a16:creationId xmlns:a16="http://schemas.microsoft.com/office/drawing/2014/main" id="{BBF90488-E151-439D-A286-4873D3F89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91855" y="1988840"/>
            <a:ext cx="304800" cy="304800"/>
          </a:xfrm>
          <a:prstGeom prst="rect">
            <a:avLst/>
          </a:prstGeom>
        </p:spPr>
      </p:pic>
      <p:pic>
        <p:nvPicPr>
          <p:cNvPr id="7" name="ガガーン">
            <a:hlinkClick r:id="" action="ppaction://media"/>
            <a:extLst>
              <a:ext uri="{FF2B5EF4-FFF2-40B4-BE49-F238E27FC236}">
                <a16:creationId xmlns:a16="http://schemas.microsoft.com/office/drawing/2014/main" id="{4C9FB51C-79BD-408B-B8F0-651D0D5970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6790" y="27089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7D401C3-9A08-435A-BA41-584DCB1DA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5" y="953725"/>
            <a:ext cx="8674852" cy="567063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D78A77-0901-4734-AFB3-C10556AC7B36}"/>
              </a:ext>
            </a:extLst>
          </p:cNvPr>
          <p:cNvSpPr txBox="1"/>
          <p:nvPr/>
        </p:nvSpPr>
        <p:spPr>
          <a:xfrm>
            <a:off x="335361" y="2921168"/>
            <a:ext cx="83709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prstClr val="black"/>
                </a:solidFill>
                <a:effectLst>
                  <a:glow rad="254000">
                    <a:prstClr val="white"/>
                  </a:glow>
                  <a:outerShdw blurRad="50800" dist="50800" dir="5400000" algn="ctr" rotWithShape="0">
                    <a:prstClr val="black"/>
                  </a:outerShdw>
                </a:effectLst>
                <a:ea typeface="HGP創英角ｺﾞｼｯｸUB" panose="020B0900000000000000" pitchFamily="50" charset="-128"/>
              </a:rPr>
              <a:t>レベル</a:t>
            </a:r>
            <a:r>
              <a:rPr lang="en-US" altLang="ja-JP" sz="4000" dirty="0">
                <a:solidFill>
                  <a:prstClr val="black"/>
                </a:solidFill>
                <a:effectLst>
                  <a:glow rad="254000">
                    <a:prstClr val="white"/>
                  </a:glow>
                  <a:outerShdw blurRad="50800" dist="50800" dir="5400000" algn="ctr" rotWithShape="0">
                    <a:prstClr val="black"/>
                  </a:outerShdw>
                </a:effectLst>
                <a:ea typeface="HGP創英角ｺﾞｼｯｸUB" panose="020B0900000000000000" pitchFamily="50" charset="-128"/>
              </a:rPr>
              <a:t>2</a:t>
            </a:r>
            <a:r>
              <a:rPr lang="ja-JP" altLang="en-US" sz="4000" dirty="0">
                <a:solidFill>
                  <a:prstClr val="black"/>
                </a:solidFill>
                <a:effectLst>
                  <a:glow rad="254000">
                    <a:prstClr val="white"/>
                  </a:glow>
                  <a:outerShdw blurRad="50800" dist="50800" dir="5400000" algn="ctr" rotWithShape="0">
                    <a:prstClr val="black"/>
                  </a:outerShdw>
                </a:effectLst>
                <a:ea typeface="HGP創英角ｺﾞｼｯｸUB" panose="020B0900000000000000" pitchFamily="50" charset="-128"/>
              </a:rPr>
              <a:t>　ナンバープレゼン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solidFill>
                <a:prstClr val="black"/>
              </a:solidFill>
              <a:effectLst>
                <a:glow rad="254000">
                  <a:prstClr val="white"/>
                </a:glow>
                <a:outerShdw blurRad="50800" dist="50800" dir="5400000" algn="ctr" rotWithShape="0">
                  <a:prstClr val="black"/>
                </a:outerShdw>
              </a:effectLst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43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8069CAD-A3F1-481D-B3E2-D8C6EE8C2210}"/>
              </a:ext>
            </a:extLst>
          </p:cNvPr>
          <p:cNvSpPr/>
          <p:nvPr/>
        </p:nvSpPr>
        <p:spPr>
          <a:xfrm>
            <a:off x="-339715" y="-351420"/>
            <a:ext cx="9219030" cy="7650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５，８，１５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95575" y="2190750"/>
            <a:ext cx="609600" cy="6096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rot="21241206">
            <a:off x="-442992" y="685712"/>
            <a:ext cx="97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prstClr val="white"/>
                </a:solidFill>
                <a:effectLst>
                  <a:glow rad="254000">
                    <a:prstClr val="black"/>
                  </a:glow>
                </a:effectLst>
                <a:ea typeface="HGP創英角ｺﾞｼｯｸUB" panose="020B0900000000000000" pitchFamily="50" charset="-128"/>
              </a:rPr>
              <a:t>目標達成に関する最も重要な数字</a:t>
            </a: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560385" y="2123855"/>
            <a:ext cx="727233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54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８４</a:t>
            </a:r>
            <a:endParaRPr lang="en-US" altLang="ja-JP" sz="5400" dirty="0">
              <a:solidFill>
                <a:srgbClr val="FFFF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54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１３</a:t>
            </a:r>
            <a:endParaRPr lang="en-US" altLang="ja-JP" sz="5400" dirty="0">
              <a:solidFill>
                <a:srgbClr val="FFFF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54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endParaRPr lang="en-US" altLang="ja-JP" sz="5400" dirty="0">
              <a:solidFill>
                <a:srgbClr val="FFFF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54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endParaRPr lang="en-US" altLang="ja-JP" sz="5400" dirty="0">
              <a:solidFill>
                <a:srgbClr val="FFFF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54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</a:t>
            </a:r>
          </a:p>
        </p:txBody>
      </p:sp>
    </p:spTree>
    <p:extLst>
      <p:ext uri="{BB962C8B-B14F-4D97-AF65-F5344CB8AC3E}">
        <p14:creationId xmlns:p14="http://schemas.microsoft.com/office/powerpoint/2010/main" val="208026113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7D401C3-9A08-435A-BA41-584DCB1DA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5" y="953725"/>
            <a:ext cx="8674852" cy="567063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D78A77-0901-4734-AFB3-C10556AC7B36}"/>
              </a:ext>
            </a:extLst>
          </p:cNvPr>
          <p:cNvSpPr txBox="1"/>
          <p:nvPr/>
        </p:nvSpPr>
        <p:spPr>
          <a:xfrm>
            <a:off x="335361" y="2921168"/>
            <a:ext cx="83709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prstClr val="black"/>
                </a:solidFill>
                <a:effectLst>
                  <a:glow rad="254000">
                    <a:prstClr val="white"/>
                  </a:glow>
                  <a:outerShdw blurRad="50800" dist="50800" dir="5400000" algn="ctr" rotWithShape="0">
                    <a:prstClr val="black"/>
                  </a:outerShdw>
                </a:effectLst>
                <a:ea typeface="HGP創英角ｺﾞｼｯｸUB" panose="020B0900000000000000" pitchFamily="50" charset="-128"/>
              </a:rPr>
              <a:t>レベル</a:t>
            </a:r>
            <a:r>
              <a:rPr lang="en-US" altLang="ja-JP" sz="4000" dirty="0">
                <a:solidFill>
                  <a:prstClr val="black"/>
                </a:solidFill>
                <a:effectLst>
                  <a:glow rad="254000">
                    <a:prstClr val="white"/>
                  </a:glow>
                  <a:outerShdw blurRad="50800" dist="50800" dir="5400000" algn="ctr" rotWithShape="0">
                    <a:prstClr val="black"/>
                  </a:outerShdw>
                </a:effectLst>
                <a:ea typeface="HGP創英角ｺﾞｼｯｸUB" panose="020B0900000000000000" pitchFamily="50" charset="-128"/>
              </a:rPr>
              <a:t>3</a:t>
            </a:r>
            <a:r>
              <a:rPr lang="ja-JP" altLang="en-US" sz="4000" dirty="0">
                <a:solidFill>
                  <a:prstClr val="black"/>
                </a:solidFill>
                <a:effectLst>
                  <a:glow rad="254000">
                    <a:prstClr val="white"/>
                  </a:glow>
                  <a:outerShdw blurRad="50800" dist="50800" dir="5400000" algn="ctr" rotWithShape="0">
                    <a:prstClr val="black"/>
                  </a:outerShdw>
                </a:effectLst>
                <a:ea typeface="HGP創英角ｺﾞｼｯｸUB" panose="020B0900000000000000" pitchFamily="50" charset="-128"/>
              </a:rPr>
              <a:t>　〇</a:t>
            </a:r>
            <a:r>
              <a:rPr lang="en-US" altLang="ja-JP" sz="4000" dirty="0">
                <a:solidFill>
                  <a:prstClr val="black"/>
                </a:solidFill>
                <a:effectLst>
                  <a:glow rad="254000">
                    <a:prstClr val="white"/>
                  </a:glow>
                  <a:outerShdw blurRad="50800" dist="50800" dir="5400000" algn="ctr" rotWithShape="0">
                    <a:prstClr val="black"/>
                  </a:outerShdw>
                </a:effectLst>
                <a:ea typeface="HGP創英角ｺﾞｼｯｸUB" panose="020B0900000000000000" pitchFamily="50" charset="-128"/>
              </a:rPr>
              <a:t>×</a:t>
            </a:r>
            <a:r>
              <a:rPr lang="ja-JP" altLang="en-US" sz="4000" dirty="0">
                <a:solidFill>
                  <a:prstClr val="black"/>
                </a:solidFill>
                <a:effectLst>
                  <a:glow rad="254000">
                    <a:prstClr val="white"/>
                  </a:glow>
                  <a:outerShdw blurRad="50800" dist="50800" dir="5400000" algn="ctr" rotWithShape="0">
                    <a:prstClr val="black"/>
                  </a:outerShdw>
                </a:effectLst>
                <a:ea typeface="HGP創英角ｺﾞｼｯｸUB" panose="020B0900000000000000" pitchFamily="50" charset="-128"/>
              </a:rPr>
              <a:t>プレゼン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solidFill>
                <a:prstClr val="black"/>
              </a:solidFill>
              <a:effectLst>
                <a:glow rad="254000">
                  <a:prstClr val="white"/>
                </a:glow>
                <a:outerShdw blurRad="50800" dist="50800" dir="5400000" algn="ctr" rotWithShape="0">
                  <a:prstClr val="black"/>
                </a:outerShdw>
              </a:effectLst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91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QUIZ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3" y="0"/>
            <a:ext cx="9144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08725" y="2193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クイズ</a:t>
            </a:r>
            <a:endParaRPr lang="en-US" altLang="ja-JP" sz="6000" dirty="0">
              <a:solidFill>
                <a:srgbClr val="FF0000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売れるのはどっち？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20326467">
            <a:off x="-219695" y="3543690"/>
            <a:ext cx="94505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4000" dirty="0"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商品スペックを説明する営業マン</a:t>
            </a:r>
            <a:endParaRPr lang="en-US" altLang="ja-JP" sz="4800" dirty="0">
              <a:solidFill>
                <a:srgbClr val="FF0000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共感を生み出す営業マン</a:t>
            </a:r>
            <a:endParaRPr lang="ja-JP" altLang="en-US" sz="6000" dirty="0"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</p:txBody>
      </p:sp>
      <p:pic>
        <p:nvPicPr>
          <p:cNvPr id="2" name="クイズ　デデ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21000" y="4645423"/>
            <a:ext cx="609600" cy="6096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A364708-A890-4E12-8EEC-E3FC20C1665C}"/>
              </a:ext>
            </a:extLst>
          </p:cNvPr>
          <p:cNvSpPr/>
          <p:nvPr/>
        </p:nvSpPr>
        <p:spPr>
          <a:xfrm>
            <a:off x="5409909" y="6588970"/>
            <a:ext cx="3719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endParaRPr lang="ja-JP" altLang="en-US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5" name="thinking2">
            <a:hlinkClick r:id="" action="ppaction://media"/>
            <a:extLst>
              <a:ext uri="{FF2B5EF4-FFF2-40B4-BE49-F238E27FC236}">
                <a16:creationId xmlns:a16="http://schemas.microsoft.com/office/drawing/2014/main" id="{7B770949-3BBB-49B6-A84A-717531F71F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181112" y="83903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9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8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QUIZ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" y="0"/>
            <a:ext cx="9144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05390" y="5512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クイズ</a:t>
            </a:r>
            <a:endParaRPr lang="en-US" altLang="ja-JP" sz="6000" dirty="0">
              <a:solidFill>
                <a:srgbClr val="FF0000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売れるのはどっち？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20326467">
            <a:off x="107362" y="3513238"/>
            <a:ext cx="8496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4000" dirty="0"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指示通りにする営業マン</a:t>
            </a:r>
            <a:endParaRPr lang="en-US" altLang="ja-JP" sz="4800" dirty="0">
              <a:solidFill>
                <a:srgbClr val="FF0000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自分で考える営業マン</a:t>
            </a:r>
            <a:endParaRPr lang="ja-JP" altLang="en-US" sz="6000" dirty="0"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929D261-81DF-481D-86EA-7048FE5924D2}"/>
              </a:ext>
            </a:extLst>
          </p:cNvPr>
          <p:cNvSpPr/>
          <p:nvPr/>
        </p:nvSpPr>
        <p:spPr>
          <a:xfrm>
            <a:off x="5409909" y="6534345"/>
            <a:ext cx="3719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endParaRPr lang="ja-JP" altLang="en-US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3" name="クイズ　デデン">
            <a:hlinkClick r:id="" action="ppaction://media"/>
            <a:extLst>
              <a:ext uri="{FF2B5EF4-FFF2-40B4-BE49-F238E27FC236}">
                <a16:creationId xmlns:a16="http://schemas.microsoft.com/office/drawing/2014/main" id="{974F137F-FC0A-4360-BC9C-76BE8B6B9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71512" y="719820"/>
            <a:ext cx="304800" cy="304800"/>
          </a:xfrm>
          <a:prstGeom prst="rect">
            <a:avLst/>
          </a:prstGeom>
        </p:spPr>
      </p:pic>
      <p:pic>
        <p:nvPicPr>
          <p:cNvPr id="5" name="thinking2">
            <a:hlinkClick r:id="" action="ppaction://media"/>
            <a:extLst>
              <a:ext uri="{FF2B5EF4-FFF2-40B4-BE49-F238E27FC236}">
                <a16:creationId xmlns:a16="http://schemas.microsoft.com/office/drawing/2014/main" id="{766FC8DC-492A-492B-ADD7-D65EEC0784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266712" y="37890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4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8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QUIZ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0" y="0"/>
            <a:ext cx="9144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60385" y="33265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クイズ</a:t>
            </a:r>
            <a:endParaRPr lang="en-US" altLang="ja-JP" sz="6000" dirty="0">
              <a:solidFill>
                <a:srgbClr val="FF0000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売れるのはどっち？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20326467">
            <a:off x="-3809" y="3632858"/>
            <a:ext cx="8496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4000" dirty="0"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冷静な営業マン</a:t>
            </a:r>
            <a:endParaRPr lang="en-US" altLang="ja-JP" sz="4800" dirty="0">
              <a:solidFill>
                <a:srgbClr val="FF0000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こども心のある営業マン</a:t>
            </a:r>
            <a:endParaRPr lang="ja-JP" altLang="en-US" sz="6000" dirty="0"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07D6D3B-F8B0-4838-9603-7B5365701FCC}"/>
              </a:ext>
            </a:extLst>
          </p:cNvPr>
          <p:cNvSpPr/>
          <p:nvPr/>
        </p:nvSpPr>
        <p:spPr>
          <a:xfrm>
            <a:off x="5409909" y="6588970"/>
            <a:ext cx="3719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endParaRPr lang="ja-JP" altLang="en-US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2" name="クイズ　デデン">
            <a:hlinkClick r:id="" action="ppaction://media"/>
            <a:extLst>
              <a:ext uri="{FF2B5EF4-FFF2-40B4-BE49-F238E27FC236}">
                <a16:creationId xmlns:a16="http://schemas.microsoft.com/office/drawing/2014/main" id="{E1D151A8-1D2C-45A1-815D-C7C08CF054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91855" y="773705"/>
            <a:ext cx="304800" cy="304800"/>
          </a:xfrm>
          <a:prstGeom prst="rect">
            <a:avLst/>
          </a:prstGeom>
        </p:spPr>
      </p:pic>
      <p:pic>
        <p:nvPicPr>
          <p:cNvPr id="3" name="thinking2">
            <a:hlinkClick r:id="" action="ppaction://media"/>
            <a:extLst>
              <a:ext uri="{FF2B5EF4-FFF2-40B4-BE49-F238E27FC236}">
                <a16:creationId xmlns:a16="http://schemas.microsoft.com/office/drawing/2014/main" id="{BB4E13B3-1573-4399-9EB0-532C6E70DE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944255" y="2971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8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QUIZ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" y="-55124"/>
            <a:ext cx="9144000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05390" y="233645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クイズ</a:t>
            </a:r>
            <a:endParaRPr lang="en-US" altLang="ja-JP" sz="6000" dirty="0">
              <a:solidFill>
                <a:srgbClr val="FF0000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売れるのはどっち？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20326467">
            <a:off x="6294" y="3442432"/>
            <a:ext cx="8496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4000" dirty="0"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商品の長所を語る営業マン</a:t>
            </a:r>
            <a:endParaRPr lang="en-US" altLang="ja-JP" sz="4800" dirty="0">
              <a:solidFill>
                <a:srgbClr val="FF0000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FF0000"/>
                </a:solidFill>
                <a:effectLst>
                  <a:glow rad="228600">
                    <a:prstClr val="white"/>
                  </a:glow>
                </a:effectLst>
                <a:ea typeface="HGP創英角ｺﾞｼｯｸUB" panose="020B0900000000000000" pitchFamily="50" charset="-128"/>
              </a:rPr>
              <a:t>商品の短所を語る営業マン</a:t>
            </a:r>
            <a:endParaRPr lang="ja-JP" altLang="en-US" sz="6000" dirty="0">
              <a:solidFill>
                <a:prstClr val="black"/>
              </a:solidFill>
              <a:effectLst>
                <a:glow rad="228600">
                  <a:prstClr val="white"/>
                </a:glow>
              </a:effectLst>
              <a:ea typeface="HGP創英角ｺﾞｼｯｸUB" panose="020B09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E2E37B8-578E-4595-A704-4EE3B9C7B953}"/>
              </a:ext>
            </a:extLst>
          </p:cNvPr>
          <p:cNvSpPr/>
          <p:nvPr/>
        </p:nvSpPr>
        <p:spPr>
          <a:xfrm>
            <a:off x="5409909" y="6588970"/>
            <a:ext cx="3719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効果音素材：ポケットサウンド </a:t>
            </a:r>
            <a:r>
              <a:rPr lang="en-US" altLang="ja-JP" sz="12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– https://pocket-se.info/</a:t>
            </a:r>
            <a:endParaRPr lang="ja-JP" altLang="en-US" sz="1200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2" name="クイズ　デデン">
            <a:hlinkClick r:id="" action="ppaction://media"/>
            <a:extLst>
              <a:ext uri="{FF2B5EF4-FFF2-40B4-BE49-F238E27FC236}">
                <a16:creationId xmlns:a16="http://schemas.microsoft.com/office/drawing/2014/main" id="{A847E3FD-0D8A-44A6-8057-D5CADE6A2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611835" y="683695"/>
            <a:ext cx="304800" cy="304800"/>
          </a:xfrm>
          <a:prstGeom prst="rect">
            <a:avLst/>
          </a:prstGeom>
        </p:spPr>
      </p:pic>
      <p:pic>
        <p:nvPicPr>
          <p:cNvPr id="3" name="thinking2">
            <a:hlinkClick r:id="" action="ppaction://media"/>
            <a:extLst>
              <a:ext uri="{FF2B5EF4-FFF2-40B4-BE49-F238E27FC236}">
                <a16:creationId xmlns:a16="http://schemas.microsoft.com/office/drawing/2014/main" id="{0AA6EBB5-77B0-44BE-AAD2-B4062432C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64235" y="22588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8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8653956</TotalTime>
  <Words>822</Words>
  <Application>Microsoft Office PowerPoint</Application>
  <PresentationFormat>ワイド画面</PresentationFormat>
  <Paragraphs>113</Paragraphs>
  <Slides>15</Slides>
  <Notes>15</Notes>
  <HiddenSlides>0</HiddenSlides>
  <MMClips>24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HGP創英角ｺﾞｼｯｸUB</vt:lpstr>
      <vt:lpstr>HGS明朝E</vt:lpstr>
      <vt:lpstr>ＭＳ Ｐ明朝</vt:lpstr>
      <vt:lpstr>游ゴシック</vt:lpstr>
      <vt:lpstr>游ゴシック Light</vt:lpstr>
      <vt:lpstr>Arial</vt:lpstr>
      <vt:lpstr>Calibri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NI東海林</dc:creator>
  <cp:lastModifiedBy>清永 健一</cp:lastModifiedBy>
  <cp:revision>1484</cp:revision>
  <cp:lastPrinted>2020-07-09T03:17:25Z</cp:lastPrinted>
  <dcterms:created xsi:type="dcterms:W3CDTF">2007-10-02T02:36:18Z</dcterms:created>
  <dcterms:modified xsi:type="dcterms:W3CDTF">2020-07-09T03:38:40Z</dcterms:modified>
</cp:coreProperties>
</file>