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</p:sldMasterIdLst>
  <p:notesMasterIdLst>
    <p:notesMasterId r:id="rId11"/>
  </p:notesMasterIdLst>
  <p:sldIdLst>
    <p:sldId id="2149" r:id="rId2"/>
    <p:sldId id="2139" r:id="rId3"/>
    <p:sldId id="2140" r:id="rId4"/>
    <p:sldId id="2142" r:id="rId5"/>
    <p:sldId id="2143" r:id="rId6"/>
    <p:sldId id="2144" r:id="rId7"/>
    <p:sldId id="2148" r:id="rId8"/>
    <p:sldId id="2146" r:id="rId9"/>
    <p:sldId id="2147" r:id="rId10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5992" autoAdjust="0"/>
  </p:normalViewPr>
  <p:slideViewPr>
    <p:cSldViewPr snapToGrid="0" showGuides="1">
      <p:cViewPr>
        <p:scale>
          <a:sx n="36" d="100"/>
          <a:sy n="36" d="100"/>
        </p:scale>
        <p:origin x="2388" y="1545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106947-0DD0-4DD4-8A25-4817315930FA}" type="datetimeFigureOut">
              <a:rPr kumimoji="1" lang="ja-JP" altLang="en-US" smtClean="0"/>
              <a:t>2021/2/25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A32558-1AA8-489D-AA8F-9A41EE60C7C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560417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照明さん　それで職業が成り立つくらい奥が深い</a:t>
            </a:r>
          </a:p>
          <a:p>
            <a:r>
              <a:rPr kumimoji="1" lang="ja-JP" altLang="en-US" dirty="0"/>
              <a:t>ぼくたちはこれで十分</a:t>
            </a:r>
          </a:p>
          <a:p>
            <a:r>
              <a:rPr kumimoji="1" lang="ja-JP" altLang="en-US" dirty="0"/>
              <a:t>高さも４５度</a:t>
            </a:r>
          </a:p>
          <a:p>
            <a:r>
              <a:rPr kumimoji="1" lang="ja-JP" altLang="en-US" dirty="0"/>
              <a:t>左右はどちらでも構わない。自分の好きな顔の角度からいくとよい</a:t>
            </a:r>
          </a:p>
          <a:p>
            <a:r>
              <a:rPr kumimoji="1" lang="ja-JP" altLang="en-US" dirty="0"/>
              <a:t>実際は</a:t>
            </a:r>
            <a:r>
              <a:rPr kumimoji="1" lang="en-US" altLang="ja-JP" dirty="0"/>
              <a:t>3</a:t>
            </a:r>
            <a:r>
              <a:rPr kumimoji="1" lang="ja-JP" altLang="en-US" dirty="0"/>
              <a:t>次元のものを２次元で見せるので奥行きがあってほしい</a:t>
            </a:r>
          </a:p>
          <a:p>
            <a:r>
              <a:rPr kumimoji="1" lang="ja-JP" altLang="en-US" dirty="0"/>
              <a:t>それをやりやすい</a:t>
            </a:r>
          </a:p>
          <a:p>
            <a:endParaRPr kumimoji="1" lang="ja-JP" altLang="en-US" dirty="0"/>
          </a:p>
          <a:p>
            <a:r>
              <a:rPr kumimoji="1" lang="ja-JP" altLang="en-US" dirty="0"/>
              <a:t>サブライトの役割は、影を消すこと。</a:t>
            </a:r>
          </a:p>
          <a:p>
            <a:r>
              <a:rPr kumimoji="1" lang="ja-JP" altLang="en-US" dirty="0"/>
              <a:t>メインライトだけだと、逆側に影ができる。</a:t>
            </a:r>
          </a:p>
          <a:p>
            <a:r>
              <a:rPr kumimoji="1" lang="ja-JP" altLang="en-US" dirty="0"/>
              <a:t>その影を消すのがサブライト</a:t>
            </a:r>
          </a:p>
          <a:p>
            <a:endParaRPr kumimoji="1" lang="ja-JP" altLang="en-US" dirty="0"/>
          </a:p>
          <a:p>
            <a:r>
              <a:rPr kumimoji="1" lang="ja-JP" altLang="en-US" dirty="0"/>
              <a:t>サブライトの高さも４５上から４５度くらいで当てる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A32558-1AA8-489D-AA8F-9A41EE60C7C5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74409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照明さん　それで職業が成り立つくらい奥が深い</a:t>
            </a:r>
          </a:p>
          <a:p>
            <a:r>
              <a:rPr kumimoji="1" lang="ja-JP" altLang="en-US" dirty="0"/>
              <a:t>ぼくたちはこれで十分</a:t>
            </a:r>
          </a:p>
          <a:p>
            <a:r>
              <a:rPr kumimoji="1" lang="ja-JP" altLang="en-US" dirty="0"/>
              <a:t>高さも４５度</a:t>
            </a:r>
          </a:p>
          <a:p>
            <a:r>
              <a:rPr kumimoji="1" lang="ja-JP" altLang="en-US" dirty="0"/>
              <a:t>左右はどちらでも構わない。自分の好きな顔の角度からいくとよい</a:t>
            </a:r>
          </a:p>
          <a:p>
            <a:r>
              <a:rPr kumimoji="1" lang="ja-JP" altLang="en-US" dirty="0"/>
              <a:t>実際は</a:t>
            </a:r>
            <a:r>
              <a:rPr kumimoji="1" lang="en-US" altLang="ja-JP" dirty="0"/>
              <a:t>3</a:t>
            </a:r>
            <a:r>
              <a:rPr kumimoji="1" lang="ja-JP" altLang="en-US" dirty="0"/>
              <a:t>次元のものを２次元で見せるので奥行きがあってほしい</a:t>
            </a:r>
          </a:p>
          <a:p>
            <a:r>
              <a:rPr kumimoji="1" lang="ja-JP" altLang="en-US" dirty="0"/>
              <a:t>それをやりやすい</a:t>
            </a:r>
          </a:p>
          <a:p>
            <a:endParaRPr kumimoji="1" lang="ja-JP" altLang="en-US" dirty="0"/>
          </a:p>
          <a:p>
            <a:r>
              <a:rPr kumimoji="1" lang="ja-JP" altLang="en-US" dirty="0"/>
              <a:t>サブライトの役割は、影を消すこと。</a:t>
            </a:r>
          </a:p>
          <a:p>
            <a:r>
              <a:rPr kumimoji="1" lang="ja-JP" altLang="en-US" dirty="0"/>
              <a:t>メインライトだけだと、逆側に影ができる。</a:t>
            </a:r>
          </a:p>
          <a:p>
            <a:r>
              <a:rPr kumimoji="1" lang="ja-JP" altLang="en-US" dirty="0"/>
              <a:t>その影を消すのがサブライト</a:t>
            </a:r>
          </a:p>
          <a:p>
            <a:endParaRPr kumimoji="1" lang="ja-JP" altLang="en-US" dirty="0"/>
          </a:p>
          <a:p>
            <a:r>
              <a:rPr kumimoji="1" lang="ja-JP" altLang="en-US" dirty="0"/>
              <a:t>サブライトの高さも４５上から４５度くらいで当てる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A32558-1AA8-489D-AA8F-9A41EE60C7C5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85190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照明さん　それで職業が成り立つくらい奥が深い</a:t>
            </a:r>
          </a:p>
          <a:p>
            <a:r>
              <a:rPr kumimoji="1" lang="ja-JP" altLang="en-US" dirty="0"/>
              <a:t>ぼくたちはこれで十分</a:t>
            </a:r>
          </a:p>
          <a:p>
            <a:r>
              <a:rPr kumimoji="1" lang="ja-JP" altLang="en-US" dirty="0"/>
              <a:t>高さも４５度</a:t>
            </a:r>
          </a:p>
          <a:p>
            <a:r>
              <a:rPr kumimoji="1" lang="ja-JP" altLang="en-US" dirty="0"/>
              <a:t>左右はどちらでも構わない。自分の好きな顔の角度からいくとよい</a:t>
            </a:r>
          </a:p>
          <a:p>
            <a:r>
              <a:rPr kumimoji="1" lang="ja-JP" altLang="en-US" dirty="0"/>
              <a:t>実際は</a:t>
            </a:r>
            <a:r>
              <a:rPr kumimoji="1" lang="en-US" altLang="ja-JP" dirty="0"/>
              <a:t>3</a:t>
            </a:r>
            <a:r>
              <a:rPr kumimoji="1" lang="ja-JP" altLang="en-US" dirty="0"/>
              <a:t>次元のものを２次元で見せるので奥行きがあってほしい</a:t>
            </a:r>
          </a:p>
          <a:p>
            <a:r>
              <a:rPr kumimoji="1" lang="ja-JP" altLang="en-US" dirty="0"/>
              <a:t>それをやりやすい</a:t>
            </a:r>
          </a:p>
          <a:p>
            <a:endParaRPr kumimoji="1" lang="ja-JP" altLang="en-US" dirty="0"/>
          </a:p>
          <a:p>
            <a:r>
              <a:rPr kumimoji="1" lang="ja-JP" altLang="en-US" dirty="0"/>
              <a:t>サブライトの役割は、影を消すこと。</a:t>
            </a:r>
          </a:p>
          <a:p>
            <a:r>
              <a:rPr kumimoji="1" lang="ja-JP" altLang="en-US" dirty="0"/>
              <a:t>メインライトだけだと、逆側に影ができる。</a:t>
            </a:r>
          </a:p>
          <a:p>
            <a:r>
              <a:rPr kumimoji="1" lang="ja-JP" altLang="en-US" dirty="0"/>
              <a:t>その影を消すのがサブライト</a:t>
            </a:r>
          </a:p>
          <a:p>
            <a:endParaRPr kumimoji="1" lang="ja-JP" altLang="en-US" dirty="0"/>
          </a:p>
          <a:p>
            <a:r>
              <a:rPr kumimoji="1" lang="ja-JP" altLang="en-US" dirty="0"/>
              <a:t>サブライトの高さも４５上から４５度くらいで当てる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A32558-1AA8-489D-AA8F-9A41EE60C7C5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02047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照明さん　それで職業が成り立つくらい奥が深い</a:t>
            </a:r>
          </a:p>
          <a:p>
            <a:r>
              <a:rPr kumimoji="1" lang="ja-JP" altLang="en-US" dirty="0"/>
              <a:t>ぼくたちはこれで十分</a:t>
            </a:r>
          </a:p>
          <a:p>
            <a:r>
              <a:rPr kumimoji="1" lang="ja-JP" altLang="en-US" dirty="0"/>
              <a:t>高さも４５度</a:t>
            </a:r>
          </a:p>
          <a:p>
            <a:r>
              <a:rPr kumimoji="1" lang="ja-JP" altLang="en-US" dirty="0"/>
              <a:t>左右はどちらでも構わない。自分の好きな顔の角度からいくとよい</a:t>
            </a:r>
          </a:p>
          <a:p>
            <a:r>
              <a:rPr kumimoji="1" lang="ja-JP" altLang="en-US" dirty="0"/>
              <a:t>実際は</a:t>
            </a:r>
            <a:r>
              <a:rPr kumimoji="1" lang="en-US" altLang="ja-JP" dirty="0"/>
              <a:t>3</a:t>
            </a:r>
            <a:r>
              <a:rPr kumimoji="1" lang="ja-JP" altLang="en-US" dirty="0"/>
              <a:t>次元のものを２次元で見せるので奥行きがあってほしい</a:t>
            </a:r>
          </a:p>
          <a:p>
            <a:r>
              <a:rPr kumimoji="1" lang="ja-JP" altLang="en-US" dirty="0"/>
              <a:t>それをやりやすい</a:t>
            </a:r>
          </a:p>
          <a:p>
            <a:endParaRPr kumimoji="1" lang="ja-JP" altLang="en-US" dirty="0"/>
          </a:p>
          <a:p>
            <a:r>
              <a:rPr kumimoji="1" lang="ja-JP" altLang="en-US" dirty="0"/>
              <a:t>サブライトの役割は、影を消すこと。</a:t>
            </a:r>
          </a:p>
          <a:p>
            <a:r>
              <a:rPr kumimoji="1" lang="ja-JP" altLang="en-US" dirty="0"/>
              <a:t>メインライトだけだと、逆側に影ができる。</a:t>
            </a:r>
          </a:p>
          <a:p>
            <a:r>
              <a:rPr kumimoji="1" lang="ja-JP" altLang="en-US" dirty="0"/>
              <a:t>その影を消すのがサブライト</a:t>
            </a:r>
          </a:p>
          <a:p>
            <a:endParaRPr kumimoji="1" lang="ja-JP" altLang="en-US" dirty="0"/>
          </a:p>
          <a:p>
            <a:r>
              <a:rPr kumimoji="1" lang="ja-JP" altLang="en-US" dirty="0"/>
              <a:t>サブライトの高さも４５上から４５度くらいで当てる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A32558-1AA8-489D-AA8F-9A41EE60C7C5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06228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照明さん　それで職業が成り立つくらい奥が深い</a:t>
            </a:r>
          </a:p>
          <a:p>
            <a:r>
              <a:rPr kumimoji="1" lang="ja-JP" altLang="en-US" dirty="0"/>
              <a:t>ぼくたちはこれで十分</a:t>
            </a:r>
          </a:p>
          <a:p>
            <a:r>
              <a:rPr kumimoji="1" lang="ja-JP" altLang="en-US" dirty="0"/>
              <a:t>高さも４５度</a:t>
            </a:r>
          </a:p>
          <a:p>
            <a:r>
              <a:rPr kumimoji="1" lang="ja-JP" altLang="en-US" dirty="0"/>
              <a:t>左右はどちらでも構わない。自分の好きな顔の角度からいくとよい</a:t>
            </a:r>
          </a:p>
          <a:p>
            <a:r>
              <a:rPr kumimoji="1" lang="ja-JP" altLang="en-US" dirty="0"/>
              <a:t>実際は</a:t>
            </a:r>
            <a:r>
              <a:rPr kumimoji="1" lang="en-US" altLang="ja-JP" dirty="0"/>
              <a:t>3</a:t>
            </a:r>
            <a:r>
              <a:rPr kumimoji="1" lang="ja-JP" altLang="en-US" dirty="0"/>
              <a:t>次元のものを２次元で見せるので奥行きがあってほしい</a:t>
            </a:r>
          </a:p>
          <a:p>
            <a:r>
              <a:rPr kumimoji="1" lang="ja-JP" altLang="en-US" dirty="0"/>
              <a:t>それをやりやすい</a:t>
            </a:r>
          </a:p>
          <a:p>
            <a:endParaRPr kumimoji="1" lang="ja-JP" altLang="en-US" dirty="0"/>
          </a:p>
          <a:p>
            <a:r>
              <a:rPr kumimoji="1" lang="ja-JP" altLang="en-US" dirty="0"/>
              <a:t>サブライトの役割は、影を消すこと。</a:t>
            </a:r>
          </a:p>
          <a:p>
            <a:r>
              <a:rPr kumimoji="1" lang="ja-JP" altLang="en-US" dirty="0"/>
              <a:t>メインライトだけだと、逆側に影ができる。</a:t>
            </a:r>
          </a:p>
          <a:p>
            <a:r>
              <a:rPr kumimoji="1" lang="ja-JP" altLang="en-US" dirty="0"/>
              <a:t>その影を消すのがサブライト</a:t>
            </a:r>
          </a:p>
          <a:p>
            <a:endParaRPr kumimoji="1" lang="ja-JP" altLang="en-US" dirty="0"/>
          </a:p>
          <a:p>
            <a:r>
              <a:rPr kumimoji="1" lang="ja-JP" altLang="en-US" dirty="0"/>
              <a:t>サブライトの高さも４５上から４５度くらいで当てる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A32558-1AA8-489D-AA8F-9A41EE60C7C5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90919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照明さん　それで職業が成り立つくらい奥が深い</a:t>
            </a:r>
          </a:p>
          <a:p>
            <a:r>
              <a:rPr kumimoji="1" lang="ja-JP" altLang="en-US" dirty="0"/>
              <a:t>ぼくたちはこれで十分</a:t>
            </a:r>
          </a:p>
          <a:p>
            <a:r>
              <a:rPr kumimoji="1" lang="ja-JP" altLang="en-US" dirty="0"/>
              <a:t>高さも４５度</a:t>
            </a:r>
          </a:p>
          <a:p>
            <a:r>
              <a:rPr kumimoji="1" lang="ja-JP" altLang="en-US" dirty="0"/>
              <a:t>左右はどちらでも構わない。自分の好きな顔の角度からいくとよい</a:t>
            </a:r>
          </a:p>
          <a:p>
            <a:r>
              <a:rPr kumimoji="1" lang="ja-JP" altLang="en-US" dirty="0"/>
              <a:t>実際は</a:t>
            </a:r>
            <a:r>
              <a:rPr kumimoji="1" lang="en-US" altLang="ja-JP" dirty="0"/>
              <a:t>3</a:t>
            </a:r>
            <a:r>
              <a:rPr kumimoji="1" lang="ja-JP" altLang="en-US" dirty="0"/>
              <a:t>次元のものを２次元で見せるので奥行きがあってほしい</a:t>
            </a:r>
          </a:p>
          <a:p>
            <a:r>
              <a:rPr kumimoji="1" lang="ja-JP" altLang="en-US" dirty="0"/>
              <a:t>それをやりやすい</a:t>
            </a:r>
          </a:p>
          <a:p>
            <a:endParaRPr kumimoji="1" lang="ja-JP" altLang="en-US" dirty="0"/>
          </a:p>
          <a:p>
            <a:r>
              <a:rPr kumimoji="1" lang="ja-JP" altLang="en-US" dirty="0"/>
              <a:t>サブライトの役割は、影を消すこと。</a:t>
            </a:r>
          </a:p>
          <a:p>
            <a:r>
              <a:rPr kumimoji="1" lang="ja-JP" altLang="en-US" dirty="0"/>
              <a:t>メインライトだけだと、逆側に影ができる。</a:t>
            </a:r>
          </a:p>
          <a:p>
            <a:r>
              <a:rPr kumimoji="1" lang="ja-JP" altLang="en-US" dirty="0"/>
              <a:t>その影を消すのがサブライト</a:t>
            </a:r>
          </a:p>
          <a:p>
            <a:endParaRPr kumimoji="1" lang="ja-JP" altLang="en-US" dirty="0"/>
          </a:p>
          <a:p>
            <a:r>
              <a:rPr kumimoji="1" lang="ja-JP" altLang="en-US" dirty="0"/>
              <a:t>サブライトの高さも４５上から４５度くらいで当てる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A32558-1AA8-489D-AA8F-9A41EE60C7C5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88430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照明さん　それで職業が成り立つくらい奥が深い</a:t>
            </a:r>
          </a:p>
          <a:p>
            <a:r>
              <a:rPr kumimoji="1" lang="ja-JP" altLang="en-US" dirty="0"/>
              <a:t>ぼくたちはこれで十分</a:t>
            </a:r>
          </a:p>
          <a:p>
            <a:r>
              <a:rPr kumimoji="1" lang="ja-JP" altLang="en-US" dirty="0"/>
              <a:t>高さも４５度</a:t>
            </a:r>
          </a:p>
          <a:p>
            <a:r>
              <a:rPr kumimoji="1" lang="ja-JP" altLang="en-US" dirty="0"/>
              <a:t>左右はどちらでも構わない。自分の好きな顔の角度からいくとよい</a:t>
            </a:r>
          </a:p>
          <a:p>
            <a:r>
              <a:rPr kumimoji="1" lang="ja-JP" altLang="en-US" dirty="0"/>
              <a:t>実際は</a:t>
            </a:r>
            <a:r>
              <a:rPr kumimoji="1" lang="en-US" altLang="ja-JP" dirty="0"/>
              <a:t>3</a:t>
            </a:r>
            <a:r>
              <a:rPr kumimoji="1" lang="ja-JP" altLang="en-US" dirty="0"/>
              <a:t>次元のものを２次元で見せるので奥行きがあってほしい</a:t>
            </a:r>
          </a:p>
          <a:p>
            <a:r>
              <a:rPr kumimoji="1" lang="ja-JP" altLang="en-US" dirty="0"/>
              <a:t>それをやりやすい</a:t>
            </a:r>
          </a:p>
          <a:p>
            <a:endParaRPr kumimoji="1" lang="ja-JP" altLang="en-US" dirty="0"/>
          </a:p>
          <a:p>
            <a:r>
              <a:rPr kumimoji="1" lang="ja-JP" altLang="en-US" dirty="0"/>
              <a:t>サブライトの役割は、影を消すこと。</a:t>
            </a:r>
          </a:p>
          <a:p>
            <a:r>
              <a:rPr kumimoji="1" lang="ja-JP" altLang="en-US" dirty="0"/>
              <a:t>メインライトだけだと、逆側に影ができる。</a:t>
            </a:r>
          </a:p>
          <a:p>
            <a:r>
              <a:rPr kumimoji="1" lang="ja-JP" altLang="en-US" dirty="0"/>
              <a:t>その影を消すのがサブライト</a:t>
            </a:r>
          </a:p>
          <a:p>
            <a:endParaRPr kumimoji="1" lang="ja-JP" altLang="en-US" dirty="0"/>
          </a:p>
          <a:p>
            <a:r>
              <a:rPr kumimoji="1" lang="ja-JP" altLang="en-US" dirty="0"/>
              <a:t>サブライトの高さも４５上から４５度くらいで当てる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A32558-1AA8-489D-AA8F-9A41EE60C7C5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46551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照明さん　それで職業が成り立つくらい奥が深い</a:t>
            </a:r>
          </a:p>
          <a:p>
            <a:r>
              <a:rPr kumimoji="1" lang="ja-JP" altLang="en-US" dirty="0"/>
              <a:t>ぼくたちはこれで十分</a:t>
            </a:r>
          </a:p>
          <a:p>
            <a:r>
              <a:rPr kumimoji="1" lang="ja-JP" altLang="en-US" dirty="0"/>
              <a:t>高さも４５度</a:t>
            </a:r>
          </a:p>
          <a:p>
            <a:r>
              <a:rPr kumimoji="1" lang="ja-JP" altLang="en-US" dirty="0"/>
              <a:t>左右はどちらでも構わない。自分の好きな顔の角度からいくとよい</a:t>
            </a:r>
          </a:p>
          <a:p>
            <a:r>
              <a:rPr kumimoji="1" lang="ja-JP" altLang="en-US" dirty="0"/>
              <a:t>実際は</a:t>
            </a:r>
            <a:r>
              <a:rPr kumimoji="1" lang="en-US" altLang="ja-JP" dirty="0"/>
              <a:t>3</a:t>
            </a:r>
            <a:r>
              <a:rPr kumimoji="1" lang="ja-JP" altLang="en-US" dirty="0"/>
              <a:t>次元のものを２次元で見せるので奥行きがあってほしい</a:t>
            </a:r>
          </a:p>
          <a:p>
            <a:r>
              <a:rPr kumimoji="1" lang="ja-JP" altLang="en-US" dirty="0"/>
              <a:t>それをやりやすい</a:t>
            </a:r>
          </a:p>
          <a:p>
            <a:endParaRPr kumimoji="1" lang="ja-JP" altLang="en-US" dirty="0"/>
          </a:p>
          <a:p>
            <a:r>
              <a:rPr kumimoji="1" lang="ja-JP" altLang="en-US" dirty="0"/>
              <a:t>サブライトの役割は、影を消すこと。</a:t>
            </a:r>
          </a:p>
          <a:p>
            <a:r>
              <a:rPr kumimoji="1" lang="ja-JP" altLang="en-US" dirty="0"/>
              <a:t>メインライトだけだと、逆側に影ができる。</a:t>
            </a:r>
          </a:p>
          <a:p>
            <a:r>
              <a:rPr kumimoji="1" lang="ja-JP" altLang="en-US" dirty="0"/>
              <a:t>その影を消すのがサブライト</a:t>
            </a:r>
          </a:p>
          <a:p>
            <a:endParaRPr kumimoji="1" lang="ja-JP" altLang="en-US" dirty="0"/>
          </a:p>
          <a:p>
            <a:r>
              <a:rPr kumimoji="1" lang="ja-JP" altLang="en-US" dirty="0"/>
              <a:t>サブライトの高さも４５上から４５度くらいで当てる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A32558-1AA8-489D-AA8F-9A41EE60C7C5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53911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23" indent="0" algn="ctr">
              <a:buNone/>
              <a:defRPr sz="2000"/>
            </a:lvl2pPr>
            <a:lvl3pPr marL="914445" indent="0" algn="ctr">
              <a:buNone/>
              <a:defRPr sz="1800"/>
            </a:lvl3pPr>
            <a:lvl4pPr marL="1371669" indent="0" algn="ctr">
              <a:buNone/>
              <a:defRPr sz="1601"/>
            </a:lvl4pPr>
            <a:lvl5pPr marL="1828892" indent="0" algn="ctr">
              <a:buNone/>
              <a:defRPr sz="1601"/>
            </a:lvl5pPr>
            <a:lvl6pPr marL="2286114" indent="0" algn="ctr">
              <a:buNone/>
              <a:defRPr sz="1601"/>
            </a:lvl6pPr>
            <a:lvl7pPr marL="2743337" indent="0" algn="ctr">
              <a:buNone/>
              <a:defRPr sz="1601"/>
            </a:lvl7pPr>
            <a:lvl8pPr marL="3200561" indent="0" algn="ctr">
              <a:buNone/>
              <a:defRPr sz="1601"/>
            </a:lvl8pPr>
            <a:lvl9pPr marL="3657783" indent="0" algn="ctr">
              <a:buNone/>
              <a:defRPr sz="1601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37BE1-C1C0-4878-AACC-9F62CA3AAF73}" type="datetimeFigureOut">
              <a:rPr kumimoji="1" lang="ja-JP" altLang="en-US" smtClean="0"/>
              <a:t>2021/2/25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B9133-4271-47DE-8606-BBE18F9F083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395099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37BE1-C1C0-4878-AACC-9F62CA3AAF73}" type="datetimeFigureOut">
              <a:rPr kumimoji="1" lang="ja-JP" altLang="en-US" smtClean="0"/>
              <a:t>2021/2/25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B9133-4271-47DE-8606-BBE18F9F083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133093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9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9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37BE1-C1C0-4878-AACC-9F62CA3AAF73}" type="datetimeFigureOut">
              <a:rPr kumimoji="1" lang="ja-JP" altLang="en-US" smtClean="0"/>
              <a:t>2021/2/25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B9133-4271-47DE-8606-BBE18F9F083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990986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37BE1-C1C0-4878-AACC-9F62CA3AAF73}" type="datetimeFigureOut">
              <a:rPr kumimoji="1" lang="ja-JP" altLang="en-US" smtClean="0"/>
              <a:t>2021/2/25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B9133-4271-47DE-8606-BBE18F9F083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976599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8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4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4pPr>
            <a:lvl5pPr marL="1828892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7pPr>
            <a:lvl8pPr marL="3200561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37BE1-C1C0-4878-AACC-9F62CA3AAF73}" type="datetimeFigureOut">
              <a:rPr kumimoji="1" lang="ja-JP" altLang="en-US" smtClean="0"/>
              <a:t>2021/2/25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B9133-4271-47DE-8606-BBE18F9F083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078310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1816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4"/>
            <a:ext cx="51816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37BE1-C1C0-4878-AACC-9F62CA3AAF73}" type="datetimeFigureOut">
              <a:rPr kumimoji="1" lang="ja-JP" altLang="en-US" smtClean="0"/>
              <a:t>2021/2/25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B9133-4271-47DE-8606-BBE18F9F083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534776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4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8" cy="82391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5" indent="0">
              <a:buNone/>
              <a:defRPr sz="1800" b="1"/>
            </a:lvl3pPr>
            <a:lvl4pPr marL="1371669" indent="0">
              <a:buNone/>
              <a:defRPr sz="1601" b="1"/>
            </a:lvl4pPr>
            <a:lvl5pPr marL="1828892" indent="0">
              <a:buNone/>
              <a:defRPr sz="1601" b="1"/>
            </a:lvl5pPr>
            <a:lvl6pPr marL="2286114" indent="0">
              <a:buNone/>
              <a:defRPr sz="1601" b="1"/>
            </a:lvl6pPr>
            <a:lvl7pPr marL="2743337" indent="0">
              <a:buNone/>
              <a:defRPr sz="1601" b="1"/>
            </a:lvl7pPr>
            <a:lvl8pPr marL="3200561" indent="0">
              <a:buNone/>
              <a:defRPr sz="1601" b="1"/>
            </a:lvl8pPr>
            <a:lvl9pPr marL="3657783" indent="0">
              <a:buNone/>
              <a:defRPr sz="1601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8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9" cy="82391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5" indent="0">
              <a:buNone/>
              <a:defRPr sz="1800" b="1"/>
            </a:lvl3pPr>
            <a:lvl4pPr marL="1371669" indent="0">
              <a:buNone/>
              <a:defRPr sz="1601" b="1"/>
            </a:lvl4pPr>
            <a:lvl5pPr marL="1828892" indent="0">
              <a:buNone/>
              <a:defRPr sz="1601" b="1"/>
            </a:lvl5pPr>
            <a:lvl6pPr marL="2286114" indent="0">
              <a:buNone/>
              <a:defRPr sz="1601" b="1"/>
            </a:lvl6pPr>
            <a:lvl7pPr marL="2743337" indent="0">
              <a:buNone/>
              <a:defRPr sz="1601" b="1"/>
            </a:lvl7pPr>
            <a:lvl8pPr marL="3200561" indent="0">
              <a:buNone/>
              <a:defRPr sz="1601" b="1"/>
            </a:lvl8pPr>
            <a:lvl9pPr marL="3657783" indent="0">
              <a:buNone/>
              <a:defRPr sz="1601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9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37BE1-C1C0-4878-AACC-9F62CA3AAF73}" type="datetimeFigureOut">
              <a:rPr kumimoji="1" lang="ja-JP" altLang="en-US" smtClean="0"/>
              <a:t>2021/2/25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B9133-4271-47DE-8606-BBE18F9F083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226849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37BE1-C1C0-4878-AACC-9F62CA3AAF73}" type="datetimeFigureOut">
              <a:rPr kumimoji="1" lang="ja-JP" altLang="en-US" smtClean="0"/>
              <a:t>2021/2/25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B9133-4271-47DE-8606-BBE18F9F083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009474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37BE1-C1C0-4878-AACC-9F62CA3AAF73}" type="datetimeFigureOut">
              <a:rPr kumimoji="1" lang="ja-JP" altLang="en-US" smtClean="0"/>
              <a:t>2021/2/25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B9133-4271-47DE-8606-BBE18F9F083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537383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9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1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1"/>
            <a:ext cx="3932237" cy="3811589"/>
          </a:xfrm>
        </p:spPr>
        <p:txBody>
          <a:bodyPr/>
          <a:lstStyle>
            <a:lvl1pPr marL="0" indent="0">
              <a:buNone/>
              <a:defRPr sz="1601"/>
            </a:lvl1pPr>
            <a:lvl2pPr marL="457223" indent="0">
              <a:buNone/>
              <a:defRPr sz="1400"/>
            </a:lvl2pPr>
            <a:lvl3pPr marL="914445" indent="0">
              <a:buNone/>
              <a:defRPr sz="1200"/>
            </a:lvl3pPr>
            <a:lvl4pPr marL="1371669" indent="0">
              <a:buNone/>
              <a:defRPr sz="1001"/>
            </a:lvl4pPr>
            <a:lvl5pPr marL="1828892" indent="0">
              <a:buNone/>
              <a:defRPr sz="1001"/>
            </a:lvl5pPr>
            <a:lvl6pPr marL="2286114" indent="0">
              <a:buNone/>
              <a:defRPr sz="1001"/>
            </a:lvl6pPr>
            <a:lvl7pPr marL="2743337" indent="0">
              <a:buNone/>
              <a:defRPr sz="1001"/>
            </a:lvl7pPr>
            <a:lvl8pPr marL="3200561" indent="0">
              <a:buNone/>
              <a:defRPr sz="1001"/>
            </a:lvl8pPr>
            <a:lvl9pPr marL="3657783" indent="0">
              <a:buNone/>
              <a:defRPr sz="100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37BE1-C1C0-4878-AACC-9F62CA3AAF73}" type="datetimeFigureOut">
              <a:rPr kumimoji="1" lang="ja-JP" altLang="en-US" smtClean="0"/>
              <a:t>2021/2/25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B9133-4271-47DE-8606-BBE18F9F083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621822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9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23" indent="0">
              <a:buNone/>
              <a:defRPr sz="2801"/>
            </a:lvl2pPr>
            <a:lvl3pPr marL="914445" indent="0">
              <a:buNone/>
              <a:defRPr sz="2400"/>
            </a:lvl3pPr>
            <a:lvl4pPr marL="1371669" indent="0">
              <a:buNone/>
              <a:defRPr sz="2000"/>
            </a:lvl4pPr>
            <a:lvl5pPr marL="1828892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1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1"/>
            <a:ext cx="3932237" cy="3811589"/>
          </a:xfrm>
        </p:spPr>
        <p:txBody>
          <a:bodyPr/>
          <a:lstStyle>
            <a:lvl1pPr marL="0" indent="0">
              <a:buNone/>
              <a:defRPr sz="1601"/>
            </a:lvl1pPr>
            <a:lvl2pPr marL="457223" indent="0">
              <a:buNone/>
              <a:defRPr sz="1400"/>
            </a:lvl2pPr>
            <a:lvl3pPr marL="914445" indent="0">
              <a:buNone/>
              <a:defRPr sz="1200"/>
            </a:lvl3pPr>
            <a:lvl4pPr marL="1371669" indent="0">
              <a:buNone/>
              <a:defRPr sz="1001"/>
            </a:lvl4pPr>
            <a:lvl5pPr marL="1828892" indent="0">
              <a:buNone/>
              <a:defRPr sz="1001"/>
            </a:lvl5pPr>
            <a:lvl6pPr marL="2286114" indent="0">
              <a:buNone/>
              <a:defRPr sz="1001"/>
            </a:lvl6pPr>
            <a:lvl7pPr marL="2743337" indent="0">
              <a:buNone/>
              <a:defRPr sz="1001"/>
            </a:lvl7pPr>
            <a:lvl8pPr marL="3200561" indent="0">
              <a:buNone/>
              <a:defRPr sz="1001"/>
            </a:lvl8pPr>
            <a:lvl9pPr marL="3657783" indent="0">
              <a:buNone/>
              <a:defRPr sz="100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37BE1-C1C0-4878-AACC-9F62CA3AAF73}" type="datetimeFigureOut">
              <a:rPr kumimoji="1" lang="ja-JP" altLang="en-US" smtClean="0"/>
              <a:t>2021/2/25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B9133-4271-47DE-8606-BBE18F9F083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432462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4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637BE1-C1C0-4878-AACC-9F62CA3AAF73}" type="datetimeFigureOut">
              <a:rPr kumimoji="1" lang="ja-JP" altLang="en-US" smtClean="0"/>
              <a:t>2021/2/25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6B9133-4271-47DE-8606-BBE18F9F083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47159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defTabSz="914445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2" indent="-228612" algn="l" defTabSz="914445" rtl="0" eaLnBrk="1" latinLnBrk="0" hangingPunct="1">
        <a:lnSpc>
          <a:spcPct val="90000"/>
        </a:lnSpc>
        <a:spcBef>
          <a:spcPts val="1001"/>
        </a:spcBef>
        <a:buFont typeface="Arial" panose="020B0604020202020204" pitchFamily="34" charset="0"/>
        <a:buChar char="•"/>
        <a:defRPr kumimoji="1" sz="2801" kern="1200">
          <a:solidFill>
            <a:schemeClr val="tx1"/>
          </a:solidFill>
          <a:latin typeface="+mn-lt"/>
          <a:ea typeface="+mn-ea"/>
          <a:cs typeface="+mn-cs"/>
        </a:defRPr>
      </a:lvl1pPr>
      <a:lvl2pPr marL="685835" indent="-228612" algn="l" defTabSz="91444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2" algn="l" defTabSz="91444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2" algn="l" defTabSz="91444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4" indent="-228612" algn="l" defTabSz="91444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2" algn="l" defTabSz="91444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2" algn="l" defTabSz="91444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2" algn="l" defTabSz="91444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5" indent="-228612" algn="l" defTabSz="91444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5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5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5" algn="l" defTabSz="914445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5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2" algn="l" defTabSz="914445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5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5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1" algn="l" defTabSz="914445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5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16.png"/><Relationship Id="rId5" Type="http://schemas.openxmlformats.org/officeDocument/2006/relationships/image" Target="../media/image3.png"/><Relationship Id="rId10" Type="http://schemas.openxmlformats.org/officeDocument/2006/relationships/image" Target="../media/image15.png"/><Relationship Id="rId4" Type="http://schemas.openxmlformats.org/officeDocument/2006/relationships/image" Target="../media/image2.png"/><Relationship Id="rId9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2">
            <a:extLst>
              <a:ext uri="{FF2B5EF4-FFF2-40B4-BE49-F238E27FC236}">
                <a16:creationId xmlns:a16="http://schemas.microsoft.com/office/drawing/2014/main" id="{9BD6D81C-9E5E-4B7F-9664-E7F79EC370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3389" y="1603881"/>
            <a:ext cx="8874513" cy="1941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defRPr kumimoji="1">
                <a:solidFill>
                  <a:schemeClr val="tx1"/>
                </a:solidFill>
                <a:latin typeface="HGP創英角ｺﾞｼｯｸUB" panose="020B0900000000000000" pitchFamily="50" charset="-128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HGP創英角ｺﾞｼｯｸUB" panose="020B0900000000000000" pitchFamily="50" charset="-128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HGP創英角ｺﾞｼｯｸUB" panose="020B0900000000000000" pitchFamily="50" charset="-128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HGP創英角ｺﾞｼｯｸUB" panose="020B0900000000000000" pitchFamily="50" charset="-128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HGP創英角ｺﾞｼｯｸUB" panose="020B0900000000000000" pitchFamily="50" charset="-128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HGP創英角ｺﾞｼｯｸUB" panose="020B0900000000000000" pitchFamily="50" charset="-128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HGP創英角ｺﾞｼｯｸUB" panose="020B0900000000000000" pitchFamily="50" charset="-128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HGP創英角ｺﾞｼｯｸUB" panose="020B0900000000000000" pitchFamily="50" charset="-128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HGP創英角ｺﾞｼｯｸUB" panose="020B0900000000000000" pitchFamily="50" charset="-128"/>
                <a:ea typeface="ＭＳ Ｐゴシック" panose="020B0600070205080204" pitchFamily="50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ja-JP" altLang="en-US" sz="2400" dirty="0">
                <a:solidFill>
                  <a:srgbClr val="002060"/>
                </a:solidFill>
                <a:ea typeface="HGP創英角ｺﾞｼｯｸUB" panose="020B0900000000000000" pitchFamily="50" charset="-128"/>
              </a:rPr>
              <a:t>１分自己紹介動画用パワーポイントです。</a:t>
            </a:r>
            <a:endParaRPr lang="en-US" altLang="ja-JP" sz="2400" dirty="0">
              <a:solidFill>
                <a:srgbClr val="002060"/>
              </a:solidFill>
              <a:ea typeface="HGP創英角ｺﾞｼｯｸUB" panose="020B0900000000000000" pitchFamily="50" charset="-128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ja-JP" altLang="en-US" sz="2400" dirty="0">
                <a:solidFill>
                  <a:srgbClr val="002060"/>
                </a:solidFill>
                <a:ea typeface="HGP創英角ｺﾞｼｯｸUB" panose="020B0900000000000000" pitchFamily="50" charset="-128"/>
              </a:rPr>
              <a:t>このファイルを加工してご自身の１分自己紹介動画を作成ください。</a:t>
            </a:r>
            <a:endParaRPr lang="en-US" altLang="ja-JP" sz="2400" dirty="0">
              <a:solidFill>
                <a:srgbClr val="002060"/>
              </a:solidFill>
              <a:ea typeface="HGP創英角ｺﾞｼｯｸUB" panose="020B0900000000000000" pitchFamily="50" charset="-128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ja-JP" altLang="en-US" sz="2400" dirty="0">
                <a:solidFill>
                  <a:srgbClr val="002060"/>
                </a:solidFill>
                <a:ea typeface="HGP創英角ｺﾞｼｯｸUB" panose="020B0900000000000000" pitchFamily="50" charset="-128"/>
              </a:rPr>
              <a:t>背景もご自身のイメージに合うものに変更してください。</a:t>
            </a:r>
            <a:endParaRPr lang="en-US" altLang="ja-JP" sz="2400" dirty="0">
              <a:solidFill>
                <a:srgbClr val="002060"/>
              </a:solidFill>
              <a:ea typeface="HGP創英角ｺﾞｼｯｸUB" panose="020B0900000000000000" pitchFamily="50" charset="-128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ja-JP" altLang="en-US" sz="2400" dirty="0">
                <a:solidFill>
                  <a:srgbClr val="002060"/>
                </a:solidFill>
                <a:ea typeface="HGP創英角ｺﾞｼｯｸUB" panose="020B0900000000000000" pitchFamily="50" charset="-128"/>
              </a:rPr>
              <a:t>動画の撮り方は、こちらをご覧ください。</a:t>
            </a:r>
            <a:endParaRPr lang="en-US" altLang="ja-JP" sz="2400" dirty="0">
              <a:solidFill>
                <a:srgbClr val="002060"/>
              </a:solidFill>
              <a:ea typeface="HGP創英角ｺﾞｼｯｸUB" panose="020B0900000000000000" pitchFamily="50" charset="-128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2400" dirty="0">
                <a:solidFill>
                  <a:srgbClr val="002060"/>
                </a:solidFill>
                <a:ea typeface="HGP創英角ｺﾞｼｯｸUB" panose="020B0900000000000000" pitchFamily="50" charset="-128"/>
              </a:rPr>
              <a:t>https://youtu.be/yqaa_ty4qXo</a:t>
            </a:r>
          </a:p>
        </p:txBody>
      </p:sp>
    </p:spTree>
    <p:extLst>
      <p:ext uri="{BB962C8B-B14F-4D97-AF65-F5344CB8AC3E}">
        <p14:creationId xmlns:p14="http://schemas.microsoft.com/office/powerpoint/2010/main" val="27138240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>
            <a:extLst>
              <a:ext uri="{FF2B5EF4-FFF2-40B4-BE49-F238E27FC236}">
                <a16:creationId xmlns:a16="http://schemas.microsoft.com/office/drawing/2014/main" id="{AE787B50-3DBA-4F9E-8A49-555AE9C35B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1420" y="-377040"/>
            <a:ext cx="13655145" cy="6305352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597B54BE-FE4E-4040-95CC-65E61D2C58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-5161187" y="-5391472"/>
            <a:ext cx="13655145" cy="6305352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D70AD925-F461-46B3-8444-E72440FBDD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4179" y="4287985"/>
            <a:ext cx="12593550" cy="3385938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DA1AB682-6BF7-4E0A-B624-B145868612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93958" y="-3352799"/>
            <a:ext cx="10561673" cy="7979773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A9739DB2-7AD4-4F66-82E5-7355D133E6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434" y="36791"/>
            <a:ext cx="9092425" cy="5862493"/>
          </a:xfrm>
          <a:prstGeom prst="rect">
            <a:avLst/>
          </a:prstGeom>
        </p:spPr>
      </p:pic>
      <p:pic>
        <p:nvPicPr>
          <p:cNvPr id="2" name="コンテンツ プレースホルダー 2" descr="挿絵 が含まれている画像&#10;&#10;自動的に生成された説明">
            <a:extLst>
              <a:ext uri="{FF2B5EF4-FFF2-40B4-BE49-F238E27FC236}">
                <a16:creationId xmlns:a16="http://schemas.microsoft.com/office/drawing/2014/main" id="{8F7D8B21-7477-424F-A11A-F08CE99CDD6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523" y="304293"/>
            <a:ext cx="919823" cy="919823"/>
          </a:xfrm>
          <a:prstGeom prst="rect">
            <a:avLst/>
          </a:prstGeom>
        </p:spPr>
      </p:pic>
      <p:sp>
        <p:nvSpPr>
          <p:cNvPr id="8" name="Text Box 22">
            <a:extLst>
              <a:ext uri="{FF2B5EF4-FFF2-40B4-BE49-F238E27FC236}">
                <a16:creationId xmlns:a16="http://schemas.microsoft.com/office/drawing/2014/main" id="{3D846D77-7FD0-4861-AC79-BF00C72D26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3389" y="1603881"/>
            <a:ext cx="8874513" cy="3141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defRPr kumimoji="1">
                <a:solidFill>
                  <a:schemeClr val="tx1"/>
                </a:solidFill>
                <a:latin typeface="HGP創英角ｺﾞｼｯｸUB" panose="020B0900000000000000" pitchFamily="50" charset="-128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HGP創英角ｺﾞｼｯｸUB" panose="020B0900000000000000" pitchFamily="50" charset="-128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HGP創英角ｺﾞｼｯｸUB" panose="020B0900000000000000" pitchFamily="50" charset="-128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HGP創英角ｺﾞｼｯｸUB" panose="020B0900000000000000" pitchFamily="50" charset="-128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HGP創英角ｺﾞｼｯｸUB" panose="020B0900000000000000" pitchFamily="50" charset="-128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HGP創英角ｺﾞｼｯｸUB" panose="020B0900000000000000" pitchFamily="50" charset="-128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HGP創英角ｺﾞｼｯｸUB" panose="020B0900000000000000" pitchFamily="50" charset="-128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HGP創英角ｺﾞｼｯｸUB" panose="020B0900000000000000" pitchFamily="50" charset="-128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HGP創英角ｺﾞｼｯｸUB" panose="020B0900000000000000" pitchFamily="50" charset="-128"/>
                <a:ea typeface="ＭＳ Ｐゴシック" panose="020B0600070205080204" pitchFamily="50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ja-JP" altLang="en-US" sz="5400" dirty="0">
                <a:solidFill>
                  <a:srgbClr val="002060"/>
                </a:solidFill>
                <a:ea typeface="HGP創英角ｺﾞｼｯｸUB" panose="020B0900000000000000" pitchFamily="50" charset="-128"/>
              </a:rPr>
              <a:t>中小企業診断士</a:t>
            </a:r>
            <a:endParaRPr lang="en-US" altLang="ja-JP" sz="5400" dirty="0">
              <a:solidFill>
                <a:srgbClr val="002060"/>
              </a:solidFill>
              <a:ea typeface="HGP創英角ｺﾞｼｯｸUB" panose="020B0900000000000000" pitchFamily="50" charset="-128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5400" dirty="0">
                <a:solidFill>
                  <a:srgbClr val="C00000"/>
                </a:solidFill>
                <a:ea typeface="HGP創英角ｺﾞｼｯｸUB" panose="020B0900000000000000" pitchFamily="50" charset="-128"/>
              </a:rPr>
              <a:t>展示会営業</a:t>
            </a:r>
            <a:r>
              <a:rPr lang="en-US" altLang="ja-JP" sz="2000" dirty="0">
                <a:solidFill>
                  <a:srgbClr val="C00000"/>
                </a:solidFill>
                <a:ea typeface="HGP創英角ｺﾞｼｯｸUB" panose="020B0900000000000000" pitchFamily="50" charset="-128"/>
              </a:rPr>
              <a:t>®</a:t>
            </a:r>
            <a:r>
              <a:rPr lang="ja-JP" altLang="en-US" sz="5400" dirty="0">
                <a:solidFill>
                  <a:srgbClr val="C00000"/>
                </a:solidFill>
                <a:ea typeface="HGP創英角ｺﾞｼｯｸUB" panose="020B0900000000000000" pitchFamily="50" charset="-128"/>
              </a:rPr>
              <a:t>コンサルタント</a:t>
            </a:r>
            <a:endParaRPr lang="en-US" altLang="ja-JP" sz="5400" dirty="0">
              <a:solidFill>
                <a:srgbClr val="C00000"/>
              </a:solidFill>
              <a:ea typeface="HGP創英角ｺﾞｼｯｸUB" panose="020B0900000000000000" pitchFamily="50" charset="-128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ja-JP" sz="3600" dirty="0">
              <a:solidFill>
                <a:srgbClr val="002060"/>
              </a:solidFill>
              <a:ea typeface="HGP創英角ｺﾞｼｯｸUB" panose="020B0900000000000000" pitchFamily="50" charset="-128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HGP創英角ｺﾞｼｯｸUB" panose="020B0900000000000000" pitchFamily="50" charset="-128"/>
              </a:rPr>
              <a:t>清永（きよなが）健一</a:t>
            </a:r>
            <a:endParaRPr kumimoji="1" lang="en-US" altLang="ja-JP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HGP創英角ｺﾞｼｯｸUB" panose="020B09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773039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>
            <a:extLst>
              <a:ext uri="{FF2B5EF4-FFF2-40B4-BE49-F238E27FC236}">
                <a16:creationId xmlns:a16="http://schemas.microsoft.com/office/drawing/2014/main" id="{AE787B50-3DBA-4F9E-8A49-555AE9C35B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1420" y="-377040"/>
            <a:ext cx="13655145" cy="6305352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597B54BE-FE4E-4040-95CC-65E61D2C58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-5161187" y="-5391472"/>
            <a:ext cx="13655145" cy="6305352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D70AD925-F461-46B3-8444-E72440FBDD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4179" y="4287985"/>
            <a:ext cx="12593550" cy="3385938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DA1AB682-6BF7-4E0A-B624-B145868612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93958" y="-3352799"/>
            <a:ext cx="10561673" cy="7979773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A9739DB2-7AD4-4F66-82E5-7355D133E6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434" y="36791"/>
            <a:ext cx="9092425" cy="5862493"/>
          </a:xfrm>
          <a:prstGeom prst="rect">
            <a:avLst/>
          </a:prstGeom>
        </p:spPr>
      </p:pic>
      <p:pic>
        <p:nvPicPr>
          <p:cNvPr id="2" name="コンテンツ プレースホルダー 2" descr="挿絵 が含まれている画像&#10;&#10;自動的に生成された説明">
            <a:extLst>
              <a:ext uri="{FF2B5EF4-FFF2-40B4-BE49-F238E27FC236}">
                <a16:creationId xmlns:a16="http://schemas.microsoft.com/office/drawing/2014/main" id="{8F7D8B21-7477-424F-A11A-F08CE99CDD6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523" y="304293"/>
            <a:ext cx="919823" cy="919823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414BEA34-F0E5-4D00-B6AE-2E37CF91C5A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3552" y="226515"/>
            <a:ext cx="8791002" cy="5527513"/>
          </a:xfrm>
          <a:prstGeom prst="rect">
            <a:avLst/>
          </a:prstGeom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95D5EBC5-B036-41CB-ADA5-398BE78B9F47}"/>
              </a:ext>
            </a:extLst>
          </p:cNvPr>
          <p:cNvSpPr txBox="1"/>
          <p:nvPr/>
        </p:nvSpPr>
        <p:spPr>
          <a:xfrm>
            <a:off x="601562" y="940213"/>
            <a:ext cx="7975541" cy="923330"/>
          </a:xfrm>
          <a:prstGeom prst="rect">
            <a:avLst/>
          </a:prstGeom>
          <a:solidFill>
            <a:schemeClr val="bg1">
              <a:alpha val="23922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5400" dirty="0">
                <a:solidFill>
                  <a:srgbClr val="002060"/>
                </a:solidFill>
                <a:effectLst>
                  <a:glow rad="177800">
                    <a:prstClr val="white"/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展示会　オンライン展示会　</a:t>
            </a:r>
            <a:r>
              <a:rPr kumimoji="1" lang="ja-JP" altLang="en-US" sz="5400" dirty="0">
                <a:solidFill>
                  <a:srgbClr val="0033CC"/>
                </a:solidFill>
                <a:effectLst>
                  <a:glow rad="177800">
                    <a:prstClr val="white"/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　</a:t>
            </a:r>
            <a:endParaRPr kumimoji="1" lang="en-US" altLang="ja-JP" sz="54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>
                <a:glow rad="177800">
                  <a:prstClr val="white"/>
                </a:glow>
              </a:effectLst>
              <a:uLnTx/>
              <a:uFillTx/>
              <a:latin typeface="HGP創英角ｺﾞｼｯｸUB" panose="020B0900000000000000" pitchFamily="50" charset="-128"/>
              <a:ea typeface="HGP創英角ｺﾞｼｯｸUB" panose="020B0900000000000000" pitchFamily="50" charset="-128"/>
              <a:cs typeface="+mn-cs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42E53886-0B6F-4F6C-8C8C-9CB80D855D52}"/>
              </a:ext>
            </a:extLst>
          </p:cNvPr>
          <p:cNvSpPr txBox="1"/>
          <p:nvPr/>
        </p:nvSpPr>
        <p:spPr>
          <a:xfrm>
            <a:off x="1855897" y="2667733"/>
            <a:ext cx="5577583" cy="923330"/>
          </a:xfrm>
          <a:prstGeom prst="rect">
            <a:avLst/>
          </a:prstGeom>
          <a:solidFill>
            <a:schemeClr val="bg1">
              <a:alpha val="23922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5400" dirty="0">
                <a:solidFill>
                  <a:srgbClr val="C00000"/>
                </a:solidFill>
                <a:effectLst>
                  <a:glow rad="177800">
                    <a:prstClr val="white"/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出展コストの３３倍</a:t>
            </a:r>
            <a:endParaRPr kumimoji="1" lang="en-US" altLang="ja-JP" sz="5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glow rad="177800">
                  <a:prstClr val="white"/>
                </a:glow>
              </a:effectLst>
              <a:uLnTx/>
              <a:uFillTx/>
              <a:latin typeface="HGP創英角ｺﾞｼｯｸUB" panose="020B0900000000000000" pitchFamily="50" charset="-128"/>
              <a:ea typeface="HGP創英角ｺﾞｼｯｸUB" panose="020B0900000000000000" pitchFamily="50" charset="-128"/>
              <a:cs typeface="+mn-cs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78C48575-0025-4193-AED3-D5209C6CE0CA}"/>
              </a:ext>
            </a:extLst>
          </p:cNvPr>
          <p:cNvSpPr txBox="1"/>
          <p:nvPr/>
        </p:nvSpPr>
        <p:spPr>
          <a:xfrm>
            <a:off x="617482" y="4142893"/>
            <a:ext cx="7975541" cy="923330"/>
          </a:xfrm>
          <a:prstGeom prst="rect">
            <a:avLst/>
          </a:prstGeom>
          <a:solidFill>
            <a:schemeClr val="bg1">
              <a:alpha val="23922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5400" dirty="0">
                <a:solidFill>
                  <a:srgbClr val="002060"/>
                </a:solidFill>
                <a:effectLst>
                  <a:glow rad="177800">
                    <a:prstClr val="white"/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日本唯一の専門家</a:t>
            </a:r>
            <a:endParaRPr kumimoji="1" lang="en-US" altLang="ja-JP" sz="54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>
                <a:glow rad="177800">
                  <a:prstClr val="white"/>
                </a:glow>
              </a:effectLst>
              <a:uLnTx/>
              <a:uFillTx/>
              <a:latin typeface="HGP創英角ｺﾞｼｯｸUB" panose="020B0900000000000000" pitchFamily="50" charset="-128"/>
              <a:ea typeface="HGP創英角ｺﾞｼｯｸUB" panose="020B09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79765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>
            <a:extLst>
              <a:ext uri="{FF2B5EF4-FFF2-40B4-BE49-F238E27FC236}">
                <a16:creationId xmlns:a16="http://schemas.microsoft.com/office/drawing/2014/main" id="{AE787B50-3DBA-4F9E-8A49-555AE9C35B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1420" y="-377040"/>
            <a:ext cx="13655145" cy="6305352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597B54BE-FE4E-4040-95CC-65E61D2C58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-5161187" y="-5391472"/>
            <a:ext cx="13655145" cy="6305352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D70AD925-F461-46B3-8444-E72440FBDD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4179" y="4287985"/>
            <a:ext cx="12593550" cy="3385938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DA1AB682-6BF7-4E0A-B624-B145868612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93958" y="-3352799"/>
            <a:ext cx="10561673" cy="7979773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A9739DB2-7AD4-4F66-82E5-7355D133E6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434" y="36791"/>
            <a:ext cx="9092425" cy="5862493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56A2EAA0-1E02-489D-A208-B843B82D673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4226" y="257160"/>
            <a:ext cx="8742989" cy="5390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6832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>
            <a:extLst>
              <a:ext uri="{FF2B5EF4-FFF2-40B4-BE49-F238E27FC236}">
                <a16:creationId xmlns:a16="http://schemas.microsoft.com/office/drawing/2014/main" id="{AE787B50-3DBA-4F9E-8A49-555AE9C35B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1420" y="-377040"/>
            <a:ext cx="13655145" cy="6305352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597B54BE-FE4E-4040-95CC-65E61D2C58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-5161187" y="-5391472"/>
            <a:ext cx="13655145" cy="6305352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D70AD925-F461-46B3-8444-E72440FBDD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4179" y="4287985"/>
            <a:ext cx="12593550" cy="3385938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DA1AB682-6BF7-4E0A-B624-B145868612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93958" y="-3352799"/>
            <a:ext cx="10561673" cy="7979773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A9739DB2-7AD4-4F66-82E5-7355D133E6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434" y="36791"/>
            <a:ext cx="9092425" cy="5862493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8361A5C0-2620-4814-ABDF-B3A18066611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1530" y="1694259"/>
            <a:ext cx="8613024" cy="3330370"/>
          </a:xfrm>
          <a:prstGeom prst="rect">
            <a:avLst/>
          </a:prstGeom>
        </p:spPr>
      </p:pic>
      <p:sp>
        <p:nvSpPr>
          <p:cNvPr id="11" name="Text Box 22">
            <a:extLst>
              <a:ext uri="{FF2B5EF4-FFF2-40B4-BE49-F238E27FC236}">
                <a16:creationId xmlns:a16="http://schemas.microsoft.com/office/drawing/2014/main" id="{04177B37-B469-400B-BB92-FA37247E52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41" y="286325"/>
            <a:ext cx="8874513" cy="925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defRPr kumimoji="1">
                <a:solidFill>
                  <a:schemeClr val="tx1"/>
                </a:solidFill>
                <a:latin typeface="HGP創英角ｺﾞｼｯｸUB" panose="020B0900000000000000" pitchFamily="50" charset="-128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HGP創英角ｺﾞｼｯｸUB" panose="020B0900000000000000" pitchFamily="50" charset="-128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HGP創英角ｺﾞｼｯｸUB" panose="020B0900000000000000" pitchFamily="50" charset="-128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HGP創英角ｺﾞｼｯｸUB" panose="020B0900000000000000" pitchFamily="50" charset="-128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HGP創英角ｺﾞｼｯｸUB" panose="020B0900000000000000" pitchFamily="50" charset="-128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HGP創英角ｺﾞｼｯｸUB" panose="020B0900000000000000" pitchFamily="50" charset="-128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HGP創英角ｺﾞｼｯｸUB" panose="020B0900000000000000" pitchFamily="50" charset="-128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HGP創英角ｺﾞｼｯｸUB" panose="020B0900000000000000" pitchFamily="50" charset="-128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HGP創英角ｺﾞｼｯｸUB" panose="020B0900000000000000" pitchFamily="50" charset="-128"/>
                <a:ea typeface="ＭＳ Ｐゴシック" panose="020B0600070205080204" pitchFamily="50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5400" dirty="0">
                <a:solidFill>
                  <a:srgbClr val="C00000"/>
                </a:solidFill>
                <a:ea typeface="HGP創英角ｺﾞｼｯｸUB" panose="020B0900000000000000" pitchFamily="50" charset="-128"/>
              </a:rPr>
              <a:t>amazon</a:t>
            </a:r>
            <a:r>
              <a:rPr lang="ja-JP" altLang="en-US" sz="5400" dirty="0">
                <a:solidFill>
                  <a:srgbClr val="C00000"/>
                </a:solidFill>
                <a:ea typeface="HGP創英角ｺﾞｼｯｸUB" panose="020B0900000000000000" pitchFamily="50" charset="-128"/>
              </a:rPr>
              <a:t>部門１位</a:t>
            </a:r>
            <a:endParaRPr kumimoji="1" lang="en-US" altLang="ja-JP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HGP創英角ｺﾞｼｯｸUB" panose="020B09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160043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>
            <a:extLst>
              <a:ext uri="{FF2B5EF4-FFF2-40B4-BE49-F238E27FC236}">
                <a16:creationId xmlns:a16="http://schemas.microsoft.com/office/drawing/2014/main" id="{AE787B50-3DBA-4F9E-8A49-555AE9C35B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1420" y="-377040"/>
            <a:ext cx="13655145" cy="6305352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597B54BE-FE4E-4040-95CC-65E61D2C58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-5161187" y="-5391472"/>
            <a:ext cx="13655145" cy="6305352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D70AD925-F461-46B3-8444-E72440FBDD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4179" y="4287985"/>
            <a:ext cx="12593550" cy="3385938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DA1AB682-6BF7-4E0A-B624-B145868612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93958" y="-3352799"/>
            <a:ext cx="10561673" cy="7979773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A9739DB2-7AD4-4F66-82E5-7355D133E6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434" y="36791"/>
            <a:ext cx="9092425" cy="5862493"/>
          </a:xfrm>
          <a:prstGeom prst="rect">
            <a:avLst/>
          </a:prstGeom>
        </p:spPr>
      </p:pic>
      <p:pic>
        <p:nvPicPr>
          <p:cNvPr id="1032" name="Picture 8" descr="起業家、アイデア、能力、ビジョン、ターゲット">
            <a:extLst>
              <a:ext uri="{FF2B5EF4-FFF2-40B4-BE49-F238E27FC236}">
                <a16:creationId xmlns:a16="http://schemas.microsoft.com/office/drawing/2014/main" id="{AEDC6970-56E4-4A8A-8813-B45872300A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814" y="179014"/>
            <a:ext cx="8786347" cy="5573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1E2FC3E5-E1F1-418E-9304-C0FDE882B9B2}"/>
              </a:ext>
            </a:extLst>
          </p:cNvPr>
          <p:cNvSpPr txBox="1"/>
          <p:nvPr/>
        </p:nvSpPr>
        <p:spPr>
          <a:xfrm>
            <a:off x="213814" y="1700723"/>
            <a:ext cx="8701151" cy="923330"/>
          </a:xfrm>
          <a:prstGeom prst="rect">
            <a:avLst/>
          </a:prstGeom>
          <a:solidFill>
            <a:schemeClr val="bg1">
              <a:alpha val="23922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5400" dirty="0">
                <a:solidFill>
                  <a:srgbClr val="002060"/>
                </a:solidFill>
                <a:effectLst>
                  <a:glow rad="177800">
                    <a:prstClr val="white"/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出展後６か月で</a:t>
            </a:r>
            <a:r>
              <a:rPr lang="ja-JP" altLang="en-US" sz="5400" dirty="0">
                <a:solidFill>
                  <a:srgbClr val="002060"/>
                </a:solidFill>
                <a:effectLst>
                  <a:glow rad="177800">
                    <a:prstClr val="white"/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４，３００万円</a:t>
            </a:r>
            <a:endParaRPr kumimoji="1" lang="en-US" altLang="ja-JP" sz="54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>
                <a:glow rad="177800">
                  <a:prstClr val="white"/>
                </a:glow>
              </a:effectLst>
              <a:uLnTx/>
              <a:uFillTx/>
              <a:latin typeface="HGP創英角ｺﾞｼｯｸUB" panose="020B0900000000000000" pitchFamily="50" charset="-128"/>
              <a:ea typeface="HGP創英角ｺﾞｼｯｸUB" panose="020B09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27016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>
            <a:extLst>
              <a:ext uri="{FF2B5EF4-FFF2-40B4-BE49-F238E27FC236}">
                <a16:creationId xmlns:a16="http://schemas.microsoft.com/office/drawing/2014/main" id="{AE787B50-3DBA-4F9E-8A49-555AE9C35B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1420" y="-377040"/>
            <a:ext cx="13655145" cy="6305352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597B54BE-FE4E-4040-95CC-65E61D2C58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-5161187" y="-5391472"/>
            <a:ext cx="13655145" cy="6305352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D70AD925-F461-46B3-8444-E72440FBDD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4179" y="4287985"/>
            <a:ext cx="12593550" cy="3385938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DA1AB682-6BF7-4E0A-B624-B145868612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93958" y="-3352799"/>
            <a:ext cx="10561673" cy="7979773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A9739DB2-7AD4-4F66-82E5-7355D133E6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434" y="36791"/>
            <a:ext cx="9092425" cy="5862493"/>
          </a:xfrm>
          <a:prstGeom prst="rect">
            <a:avLst/>
          </a:prstGeom>
        </p:spPr>
      </p:pic>
      <p:sp>
        <p:nvSpPr>
          <p:cNvPr id="11" name="Text Box 22">
            <a:extLst>
              <a:ext uri="{FF2B5EF4-FFF2-40B4-BE49-F238E27FC236}">
                <a16:creationId xmlns:a16="http://schemas.microsoft.com/office/drawing/2014/main" id="{04177B37-B469-400B-BB92-FA37247E52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41" y="286325"/>
            <a:ext cx="8874513" cy="925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defRPr kumimoji="1">
                <a:solidFill>
                  <a:schemeClr val="tx1"/>
                </a:solidFill>
                <a:latin typeface="HGP創英角ｺﾞｼｯｸUB" panose="020B0900000000000000" pitchFamily="50" charset="-128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HGP創英角ｺﾞｼｯｸUB" panose="020B0900000000000000" pitchFamily="50" charset="-128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HGP創英角ｺﾞｼｯｸUB" panose="020B0900000000000000" pitchFamily="50" charset="-128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HGP創英角ｺﾞｼｯｸUB" panose="020B0900000000000000" pitchFamily="50" charset="-128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HGP創英角ｺﾞｼｯｸUB" panose="020B0900000000000000" pitchFamily="50" charset="-128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HGP創英角ｺﾞｼｯｸUB" panose="020B0900000000000000" pitchFamily="50" charset="-128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HGP創英角ｺﾞｼｯｸUB" panose="020B0900000000000000" pitchFamily="50" charset="-128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HGP創英角ｺﾞｼｯｸUB" panose="020B0900000000000000" pitchFamily="50" charset="-128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HGP創英角ｺﾞｼｯｸUB" panose="020B0900000000000000" pitchFamily="50" charset="-128"/>
                <a:ea typeface="ＭＳ Ｐゴシック" panose="020B0600070205080204" pitchFamily="50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5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rPr>
              <a:t>出展後６か月で４，３００万円</a:t>
            </a:r>
            <a:endParaRPr kumimoji="1" lang="en-US" altLang="ja-JP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GP創英角ｺﾞｼｯｸUB" panose="020B0900000000000000" pitchFamily="50" charset="-128"/>
              <a:ea typeface="HGP創英角ｺﾞｼｯｸUB" panose="020B0900000000000000" pitchFamily="50" charset="-128"/>
              <a:cs typeface="+mn-cs"/>
            </a:endParaRPr>
          </a:p>
        </p:txBody>
      </p:sp>
      <p:sp>
        <p:nvSpPr>
          <p:cNvPr id="10" name="Text Box 22">
            <a:extLst>
              <a:ext uri="{FF2B5EF4-FFF2-40B4-BE49-F238E27FC236}">
                <a16:creationId xmlns:a16="http://schemas.microsoft.com/office/drawing/2014/main" id="{1CE8E9CA-5808-430D-A404-001F479493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4179" y="234444"/>
            <a:ext cx="8874513" cy="1756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defRPr kumimoji="1">
                <a:solidFill>
                  <a:schemeClr val="tx1"/>
                </a:solidFill>
                <a:latin typeface="HGP創英角ｺﾞｼｯｸUB" panose="020B0900000000000000" pitchFamily="50" charset="-128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HGP創英角ｺﾞｼｯｸUB" panose="020B0900000000000000" pitchFamily="50" charset="-128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HGP創英角ｺﾞｼｯｸUB" panose="020B0900000000000000" pitchFamily="50" charset="-128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HGP創英角ｺﾞｼｯｸUB" panose="020B0900000000000000" pitchFamily="50" charset="-128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HGP創英角ｺﾞｼｯｸUB" panose="020B0900000000000000" pitchFamily="50" charset="-128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HGP創英角ｺﾞｼｯｸUB" panose="020B0900000000000000" pitchFamily="50" charset="-128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HGP創英角ｺﾞｼｯｸUB" panose="020B0900000000000000" pitchFamily="50" charset="-128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HGP創英角ｺﾞｼｯｸUB" panose="020B0900000000000000" pitchFamily="50" charset="-128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HGP創英角ｺﾞｼｯｸUB" panose="020B0900000000000000" pitchFamily="50" charset="-128"/>
                <a:ea typeface="ＭＳ Ｐゴシック" panose="020B0600070205080204" pitchFamily="50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5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rPr>
              <a:t>自社の想いや志を</a:t>
            </a:r>
            <a:endParaRPr kumimoji="1" lang="en-US" altLang="ja-JP" sz="5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GP創英角ｺﾞｼｯｸUB" panose="020B0900000000000000" pitchFamily="50" charset="-128"/>
              <a:ea typeface="HGP創英角ｺﾞｼｯｸUB" panose="020B0900000000000000" pitchFamily="50" charset="-128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5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rPr>
              <a:t>世の中に堂々と発信</a:t>
            </a:r>
            <a:endParaRPr kumimoji="1" lang="en-US" altLang="ja-JP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GP創英角ｺﾞｼｯｸUB" panose="020B0900000000000000" pitchFamily="50" charset="-128"/>
              <a:ea typeface="HGP創英角ｺﾞｼｯｸUB" panose="020B0900000000000000" pitchFamily="50" charset="-128"/>
              <a:cs typeface="+mn-cs"/>
            </a:endParaRPr>
          </a:p>
        </p:txBody>
      </p:sp>
      <p:pic>
        <p:nvPicPr>
          <p:cNvPr id="3076" name="Picture 4" descr="滝、虹、スプレー、水、流れ、カスケード、人">
            <a:extLst>
              <a:ext uri="{FF2B5EF4-FFF2-40B4-BE49-F238E27FC236}">
                <a16:creationId xmlns:a16="http://schemas.microsoft.com/office/drawing/2014/main" id="{FFDC5E63-275F-4110-822F-53712A9C75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11" y="212281"/>
            <a:ext cx="8765610" cy="5511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8727C6D2-2F09-425F-95AC-A36E6E690CB9}"/>
              </a:ext>
            </a:extLst>
          </p:cNvPr>
          <p:cNvSpPr txBox="1"/>
          <p:nvPr/>
        </p:nvSpPr>
        <p:spPr>
          <a:xfrm>
            <a:off x="1292864" y="1872747"/>
            <a:ext cx="6240426" cy="1754326"/>
          </a:xfrm>
          <a:prstGeom prst="rect">
            <a:avLst/>
          </a:prstGeom>
          <a:solidFill>
            <a:schemeClr val="bg1">
              <a:alpha val="23922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5400" dirty="0">
                <a:solidFill>
                  <a:srgbClr val="C00000"/>
                </a:solidFill>
                <a:effectLst>
                  <a:glow rad="177800">
                    <a:prstClr val="white"/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自社の想い・志を</a:t>
            </a:r>
            <a:endParaRPr kumimoji="1" lang="en-US" altLang="ja-JP" sz="5400" dirty="0">
              <a:solidFill>
                <a:srgbClr val="C00000"/>
              </a:solidFill>
              <a:effectLst>
                <a:glow rad="177800">
                  <a:prstClr val="white"/>
                </a:glow>
              </a:effectLst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5400" dirty="0">
                <a:solidFill>
                  <a:srgbClr val="C00000"/>
                </a:solidFill>
                <a:effectLst>
                  <a:glow rad="177800">
                    <a:prstClr val="white"/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世の中に堂々と発信</a:t>
            </a:r>
            <a:endParaRPr kumimoji="1" lang="en-US" altLang="ja-JP" sz="5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glow rad="177800">
                  <a:prstClr val="white"/>
                </a:glow>
              </a:effectLst>
              <a:uLnTx/>
              <a:uFillTx/>
              <a:latin typeface="HGP創英角ｺﾞｼｯｸUB" panose="020B0900000000000000" pitchFamily="50" charset="-128"/>
              <a:ea typeface="HGP創英角ｺﾞｼｯｸUB" panose="020B09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81701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>
            <a:extLst>
              <a:ext uri="{FF2B5EF4-FFF2-40B4-BE49-F238E27FC236}">
                <a16:creationId xmlns:a16="http://schemas.microsoft.com/office/drawing/2014/main" id="{AE787B50-3DBA-4F9E-8A49-555AE9C35B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1420" y="-377040"/>
            <a:ext cx="13655145" cy="6305352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597B54BE-FE4E-4040-95CC-65E61D2C58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-5161187" y="-5391472"/>
            <a:ext cx="13655145" cy="6305352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D70AD925-F461-46B3-8444-E72440FBDD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4179" y="4287985"/>
            <a:ext cx="12593550" cy="3385938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DA1AB682-6BF7-4E0A-B624-B145868612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93958" y="-3352799"/>
            <a:ext cx="10561673" cy="7979773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A9739DB2-7AD4-4F66-82E5-7355D133E6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434" y="36791"/>
            <a:ext cx="9092425" cy="5862493"/>
          </a:xfrm>
          <a:prstGeom prst="rect">
            <a:avLst/>
          </a:prstGeom>
        </p:spPr>
      </p:pic>
      <p:sp>
        <p:nvSpPr>
          <p:cNvPr id="11" name="Text Box 22">
            <a:extLst>
              <a:ext uri="{FF2B5EF4-FFF2-40B4-BE49-F238E27FC236}">
                <a16:creationId xmlns:a16="http://schemas.microsoft.com/office/drawing/2014/main" id="{04177B37-B469-400B-BB92-FA37247E52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41" y="286325"/>
            <a:ext cx="8874513" cy="925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defRPr kumimoji="1">
                <a:solidFill>
                  <a:schemeClr val="tx1"/>
                </a:solidFill>
                <a:latin typeface="HGP創英角ｺﾞｼｯｸUB" panose="020B0900000000000000" pitchFamily="50" charset="-128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HGP創英角ｺﾞｼｯｸUB" panose="020B0900000000000000" pitchFamily="50" charset="-128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HGP創英角ｺﾞｼｯｸUB" panose="020B0900000000000000" pitchFamily="50" charset="-128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HGP創英角ｺﾞｼｯｸUB" panose="020B0900000000000000" pitchFamily="50" charset="-128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HGP創英角ｺﾞｼｯｸUB" panose="020B0900000000000000" pitchFamily="50" charset="-128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HGP創英角ｺﾞｼｯｸUB" panose="020B0900000000000000" pitchFamily="50" charset="-128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HGP創英角ｺﾞｼｯｸUB" panose="020B0900000000000000" pitchFamily="50" charset="-128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HGP創英角ｺﾞｼｯｸUB" panose="020B0900000000000000" pitchFamily="50" charset="-128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HGP創英角ｺﾞｼｯｸUB" panose="020B0900000000000000" pitchFamily="50" charset="-128"/>
                <a:ea typeface="ＭＳ Ｐゴシック" panose="020B0600070205080204" pitchFamily="50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rPr>
              <a:t>出展後６か月で４，３００万円</a:t>
            </a:r>
            <a:endParaRPr kumimoji="1" lang="en-US" altLang="ja-JP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GP創英角ｺﾞｼｯｸUB" panose="020B0900000000000000" pitchFamily="50" charset="-128"/>
              <a:ea typeface="HGP創英角ｺﾞｼｯｸUB" panose="020B0900000000000000" pitchFamily="50" charset="-128"/>
              <a:cs typeface="+mn-cs"/>
            </a:endParaRPr>
          </a:p>
        </p:txBody>
      </p:sp>
      <p:pic>
        <p:nvPicPr>
          <p:cNvPr id="2050" name="Picture 2" descr="人間、ジャンプ、運、成功、乾杯、取り残された、若者">
            <a:extLst>
              <a:ext uri="{FF2B5EF4-FFF2-40B4-BE49-F238E27FC236}">
                <a16:creationId xmlns:a16="http://schemas.microsoft.com/office/drawing/2014/main" id="{A8984875-82CA-4EA5-BEFB-FC1B106094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189" y="203212"/>
            <a:ext cx="8729366" cy="552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B3C2E434-F5AE-402F-A845-823426BA06EC}"/>
              </a:ext>
            </a:extLst>
          </p:cNvPr>
          <p:cNvSpPr txBox="1"/>
          <p:nvPr/>
        </p:nvSpPr>
        <p:spPr>
          <a:xfrm>
            <a:off x="1026795" y="3618174"/>
            <a:ext cx="7247345" cy="1754326"/>
          </a:xfrm>
          <a:prstGeom prst="rect">
            <a:avLst/>
          </a:prstGeom>
          <a:solidFill>
            <a:schemeClr val="bg1">
              <a:alpha val="23922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5400" dirty="0">
                <a:solidFill>
                  <a:srgbClr val="C00000"/>
                </a:solidFill>
                <a:effectLst>
                  <a:glow rad="177800">
                    <a:prstClr val="white"/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憧れられ尊敬されている</a:t>
            </a:r>
            <a:endParaRPr lang="en-US" altLang="ja-JP" sz="5400" dirty="0">
              <a:solidFill>
                <a:srgbClr val="C00000"/>
              </a:solidFill>
              <a:effectLst>
                <a:glow rad="177800">
                  <a:prstClr val="white"/>
                </a:glow>
              </a:effectLst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5400" dirty="0">
                <a:solidFill>
                  <a:srgbClr val="C00000"/>
                </a:solidFill>
                <a:effectLst>
                  <a:glow rad="177800">
                    <a:prstClr val="white"/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世の中</a:t>
            </a:r>
            <a:endParaRPr kumimoji="1" lang="en-US" altLang="ja-JP" sz="5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glow rad="177800">
                  <a:prstClr val="white"/>
                </a:glow>
              </a:effectLst>
              <a:uLnTx/>
              <a:uFillTx/>
              <a:latin typeface="HGP創英角ｺﾞｼｯｸUB" panose="020B0900000000000000" pitchFamily="50" charset="-128"/>
              <a:ea typeface="HGP創英角ｺﾞｼｯｸUB" panose="020B0900000000000000" pitchFamily="50" charset="-128"/>
              <a:cs typeface="+mn-cs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47A5F355-57A6-4B54-9A5C-E795A0F6F320}"/>
              </a:ext>
            </a:extLst>
          </p:cNvPr>
          <p:cNvSpPr txBox="1"/>
          <p:nvPr/>
        </p:nvSpPr>
        <p:spPr>
          <a:xfrm>
            <a:off x="1974328" y="232241"/>
            <a:ext cx="5513153" cy="923330"/>
          </a:xfrm>
          <a:prstGeom prst="rect">
            <a:avLst/>
          </a:prstGeom>
          <a:solidFill>
            <a:schemeClr val="bg1">
              <a:alpha val="23922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5400" dirty="0">
                <a:solidFill>
                  <a:srgbClr val="C00000"/>
                </a:solidFill>
                <a:effectLst>
                  <a:glow rad="177800">
                    <a:prstClr val="white"/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営業という仕事が</a:t>
            </a:r>
          </a:p>
        </p:txBody>
      </p:sp>
    </p:spTree>
    <p:extLst>
      <p:ext uri="{BB962C8B-B14F-4D97-AF65-F5344CB8AC3E}">
        <p14:creationId xmlns:p14="http://schemas.microsoft.com/office/powerpoint/2010/main" val="21799049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>
            <a:extLst>
              <a:ext uri="{FF2B5EF4-FFF2-40B4-BE49-F238E27FC236}">
                <a16:creationId xmlns:a16="http://schemas.microsoft.com/office/drawing/2014/main" id="{AE787B50-3DBA-4F9E-8A49-555AE9C35B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1420" y="-377040"/>
            <a:ext cx="13655145" cy="6305352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597B54BE-FE4E-4040-95CC-65E61D2C58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-5161187" y="-5391472"/>
            <a:ext cx="13655145" cy="6305352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D70AD925-F461-46B3-8444-E72440FBDD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4179" y="4287985"/>
            <a:ext cx="12593550" cy="3385938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DA1AB682-6BF7-4E0A-B624-B145868612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93958" y="-3352799"/>
            <a:ext cx="10561673" cy="7979773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A9739DB2-7AD4-4F66-82E5-7355D133E6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434" y="36791"/>
            <a:ext cx="9092425" cy="5862493"/>
          </a:xfrm>
          <a:prstGeom prst="rect">
            <a:avLst/>
          </a:prstGeom>
        </p:spPr>
      </p:pic>
      <p:sp>
        <p:nvSpPr>
          <p:cNvPr id="11" name="Text Box 22">
            <a:extLst>
              <a:ext uri="{FF2B5EF4-FFF2-40B4-BE49-F238E27FC236}">
                <a16:creationId xmlns:a16="http://schemas.microsoft.com/office/drawing/2014/main" id="{04177B37-B469-400B-BB92-FA37247E52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41" y="286325"/>
            <a:ext cx="8874513" cy="925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defRPr kumimoji="1">
                <a:solidFill>
                  <a:schemeClr val="tx1"/>
                </a:solidFill>
                <a:latin typeface="HGP創英角ｺﾞｼｯｸUB" panose="020B0900000000000000" pitchFamily="50" charset="-128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HGP創英角ｺﾞｼｯｸUB" panose="020B0900000000000000" pitchFamily="50" charset="-128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HGP創英角ｺﾞｼｯｸUB" panose="020B0900000000000000" pitchFamily="50" charset="-128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HGP創英角ｺﾞｼｯｸUB" panose="020B0900000000000000" pitchFamily="50" charset="-128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HGP創英角ｺﾞｼｯｸUB" panose="020B0900000000000000" pitchFamily="50" charset="-128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HGP創英角ｺﾞｼｯｸUB" panose="020B0900000000000000" pitchFamily="50" charset="-128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HGP創英角ｺﾞｼｯｸUB" panose="020B0900000000000000" pitchFamily="50" charset="-128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HGP創英角ｺﾞｼｯｸUB" panose="020B0900000000000000" pitchFamily="50" charset="-128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HGP創英角ｺﾞｼｯｸUB" panose="020B0900000000000000" pitchFamily="50" charset="-128"/>
                <a:ea typeface="ＭＳ Ｐゴシック" panose="020B0600070205080204" pitchFamily="50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rPr>
              <a:t>出展後６か月で４，３００万円</a:t>
            </a:r>
            <a:endParaRPr kumimoji="1" lang="en-US" altLang="ja-JP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GP創英角ｺﾞｼｯｸUB" panose="020B0900000000000000" pitchFamily="50" charset="-128"/>
              <a:ea typeface="HGP創英角ｺﾞｼｯｸUB" panose="020B0900000000000000" pitchFamily="50" charset="-128"/>
              <a:cs typeface="+mn-cs"/>
            </a:endParaRP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7488F297-95EA-4FD3-9711-785B1CDAEB6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4121" y="2177572"/>
            <a:ext cx="6224377" cy="1779460"/>
          </a:xfrm>
          <a:prstGeom prst="rect">
            <a:avLst/>
          </a:prstGeom>
        </p:spPr>
      </p:pic>
      <p:sp>
        <p:nvSpPr>
          <p:cNvPr id="14" name="四角形: 角を丸くする 13">
            <a:extLst>
              <a:ext uri="{FF2B5EF4-FFF2-40B4-BE49-F238E27FC236}">
                <a16:creationId xmlns:a16="http://schemas.microsoft.com/office/drawing/2014/main" id="{4AA990F3-1867-440E-831B-91135EF1EF82}"/>
              </a:ext>
            </a:extLst>
          </p:cNvPr>
          <p:cNvSpPr/>
          <p:nvPr/>
        </p:nvSpPr>
        <p:spPr bwMode="auto">
          <a:xfrm>
            <a:off x="5305979" y="3560280"/>
            <a:ext cx="1080120" cy="405045"/>
          </a:xfrm>
          <a:prstGeom prst="roundRect">
            <a:avLst/>
          </a:prstGeom>
          <a:noFill/>
          <a:ln w="76200" cap="flat" cmpd="sng" algn="ctr">
            <a:solidFill>
              <a:srgbClr val="1A02CA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GP創英角ｺﾞｼｯｸUB" pitchFamily="50" charset="-128"/>
              <a:ea typeface="HGP創英角ｺﾞｼｯｸUB" pitchFamily="50" charset="-128"/>
              <a:cs typeface="+mn-cs"/>
            </a:endParaRPr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22E01144-EFF6-4226-A9C0-1C25C4FCCBE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5921" y="4047042"/>
            <a:ext cx="6507215" cy="1167961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E702E08D-2C61-4E59-A2C1-3ACC6D8D1E0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5082" y="3496916"/>
            <a:ext cx="2708895" cy="501263"/>
          </a:xfrm>
          <a:prstGeom prst="rect">
            <a:avLst/>
          </a:prstGeom>
        </p:spPr>
      </p:pic>
      <p:pic>
        <p:nvPicPr>
          <p:cNvPr id="19" name="図 18" descr="ホワイト が含まれている画像&#10;&#10;自動的に生成された説明">
            <a:extLst>
              <a:ext uri="{FF2B5EF4-FFF2-40B4-BE49-F238E27FC236}">
                <a16:creationId xmlns:a16="http://schemas.microsoft.com/office/drawing/2014/main" id="{56D005AC-5B69-485A-A175-4E5365DA3F1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3770" y="2775837"/>
            <a:ext cx="1628775" cy="1628775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201B90C0-4D3C-4F37-BE7B-08E4017417E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64931" y="2365914"/>
            <a:ext cx="1946451" cy="559431"/>
          </a:xfrm>
          <a:prstGeom prst="rect">
            <a:avLst/>
          </a:prstGeom>
        </p:spPr>
      </p:pic>
      <p:sp>
        <p:nvSpPr>
          <p:cNvPr id="20" name="Text Box 22">
            <a:extLst>
              <a:ext uri="{FF2B5EF4-FFF2-40B4-BE49-F238E27FC236}">
                <a16:creationId xmlns:a16="http://schemas.microsoft.com/office/drawing/2014/main" id="{ADC09293-7AE4-447E-8470-83F40B694C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441" y="427574"/>
            <a:ext cx="8874513" cy="1756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defRPr kumimoji="1">
                <a:solidFill>
                  <a:schemeClr val="tx1"/>
                </a:solidFill>
                <a:latin typeface="HGP創英角ｺﾞｼｯｸUB" panose="020B0900000000000000" pitchFamily="50" charset="-128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HGP創英角ｺﾞｼｯｸUB" panose="020B0900000000000000" pitchFamily="50" charset="-128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HGP創英角ｺﾞｼｯｸUB" panose="020B0900000000000000" pitchFamily="50" charset="-128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HGP創英角ｺﾞｼｯｸUB" panose="020B0900000000000000" pitchFamily="50" charset="-128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HGP創英角ｺﾞｼｯｸUB" panose="020B0900000000000000" pitchFamily="50" charset="-128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HGP創英角ｺﾞｼｯｸUB" panose="020B0900000000000000" pitchFamily="50" charset="-128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HGP創英角ｺﾞｼｯｸUB" panose="020B0900000000000000" pitchFamily="50" charset="-128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HGP創英角ｺﾞｼｯｸUB" panose="020B0900000000000000" pitchFamily="50" charset="-128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HGP創英角ｺﾞｼｯｸUB" panose="020B0900000000000000" pitchFamily="50" charset="-128"/>
                <a:ea typeface="ＭＳ Ｐゴシック" panose="020B0600070205080204" pitchFamily="50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5400" dirty="0">
                <a:solidFill>
                  <a:srgbClr val="C00000"/>
                </a:solidFill>
                <a:ea typeface="HGP創英角ｺﾞｼｯｸUB" panose="020B0900000000000000" pitchFamily="50" charset="-128"/>
              </a:rPr>
              <a:t>ぜひチャンネル登録を</a:t>
            </a:r>
            <a:endParaRPr lang="en-US" altLang="ja-JP" sz="5400" dirty="0">
              <a:solidFill>
                <a:srgbClr val="C00000"/>
              </a:solidFill>
              <a:ea typeface="HGP創英角ｺﾞｼｯｸUB" panose="020B0900000000000000" pitchFamily="50" charset="-128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HGP創英角ｺﾞｼｯｸUB" panose="020B0900000000000000" pitchFamily="50" charset="-128"/>
              </a:rPr>
              <a:t>お願いします</a:t>
            </a:r>
            <a:endParaRPr kumimoji="1" lang="en-US" altLang="ja-JP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HGP創英角ｺﾞｼｯｸUB" panose="020B09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5278484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4709</TotalTime>
  <Words>890</Words>
  <Application>Microsoft Office PowerPoint</Application>
  <PresentationFormat>ワイド画面</PresentationFormat>
  <Paragraphs>130</Paragraphs>
  <Slides>9</Slides>
  <Notes>8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9</vt:i4>
      </vt:variant>
    </vt:vector>
  </HeadingPairs>
  <TitlesOfParts>
    <vt:vector size="15" baseType="lpstr">
      <vt:lpstr>HGP創英角ｺﾞｼｯｸUB</vt:lpstr>
      <vt:lpstr>游ゴシック</vt:lpstr>
      <vt:lpstr>Arial</vt:lpstr>
      <vt:lpstr>Calibri</vt:lpstr>
      <vt:lpstr>Calibri Light</vt:lpstr>
      <vt:lpstr>1_Office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kiyonagakenichi</dc:creator>
  <cp:lastModifiedBy>清永 健一</cp:lastModifiedBy>
  <cp:revision>91</cp:revision>
  <dcterms:created xsi:type="dcterms:W3CDTF">2020-04-20T21:29:01Z</dcterms:created>
  <dcterms:modified xsi:type="dcterms:W3CDTF">2021-02-25T14:26:18Z</dcterms:modified>
</cp:coreProperties>
</file>